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8" d="100"/>
          <a:sy n="158" d="100"/>
        </p:scale>
        <p:origin x="264" y="14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51a9c79a8c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51a9c79a8c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app… </a:t>
            </a:r>
            <a:endParaRPr/>
          </a:p>
          <a:p>
            <a:pPr marL="0" lvl="0" indent="0" algn="l" rtl="0">
              <a:spcBef>
                <a:spcPts val="0"/>
              </a:spcBef>
              <a:spcAft>
                <a:spcPts val="0"/>
              </a:spcAft>
              <a:buNone/>
            </a:pPr>
            <a:r>
              <a:rPr lang="en"/>
              <a:t>The advantage of having an app to make annotations on is that one can directly compare the flowers in the image to the flowers in the field. In some cases it is very difficult to determine the species from the image alone so this approach makes sure that the number of false annotations is minimized.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61d4c38f07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61d4c38f07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additional question of the thesis is: Does the additional information from overlapping images help. So the drones take highly overlapping images such that each point in the field should be visible on 5 images. So I will evaluate if this additional information helps to improve the performance.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51a9c79a8c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51a9c79a8c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Once a lot of training data is available, the second big step of the thesis is to take this annotation data and train a machine learning model. We use a deep convolutional neural network for this task. There has been great improvement in the performance of such networks for the task of object detection in the past few years. A deep convolutional network is basically a huge network with many layers (therefore it is called deep). If an image is fed to this network it applies thousands of filters to all regions of the image and tries to find the individual flowers with help of the combination of these filters.</a:t>
            </a:r>
            <a:endParaRPr/>
          </a:p>
          <a:p>
            <a:pPr marL="0" lvl="0" indent="0" algn="l" rtl="0">
              <a:spcBef>
                <a:spcPts val="0"/>
              </a:spcBef>
              <a:spcAft>
                <a:spcPts val="0"/>
              </a:spcAft>
              <a:buNone/>
            </a:pPr>
            <a:r>
              <a:rPr lang="en"/>
              <a:t>To train such a network we have to feed it with the gathered annotation data. Concretely, the drone images together with the positions of all flowers.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61cb8f6c5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61cb8f6c5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Once such a network is trained, we can use it to make predictions on unseen images.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61cb8f6c52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61cb8f6c52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Once such a network is trained, we can use it to make predictions on unseen images.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60c1fb6ce9_0_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60c1fb6ce9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60c1fb6ce9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60c1fb6ce9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 a first evaluation I have compared the manually counted flowers to the annotations made on the tablet. Since we have counted the exact same regions as we have annotated on the tablet, these numbers are directly comparable. One would expect that on the tablet equally many or less flowers are counted. However the evaluations have shown that for many flowers actually less flowers are counted by hand. This leads to the conclusion that the manual countings are error prone, which is understandable in cases of high flower density and possibly wind that is moving the flowers. The advantage of making annotations on a tablet is that flowers are marked. Since this means that a very high portion of flowers is visible on the aerial images, this is a big motivation for the thesis because if a reliable detection model can be found, the accuracy of the flower abundance can be improved.</a:t>
            </a:r>
            <a:endParaRPr/>
          </a:p>
          <a:p>
            <a:pPr marL="0" lvl="0" indent="0" algn="l" rtl="0">
              <a:spcBef>
                <a:spcPts val="0"/>
              </a:spcBef>
              <a:spcAft>
                <a:spcPts val="0"/>
              </a:spcAft>
              <a:buNone/>
            </a:pPr>
            <a:endParaRPr/>
          </a:p>
          <a:p>
            <a:pPr marL="0" lvl="0" indent="0" algn="l" rtl="0">
              <a:spcBef>
                <a:spcPts val="0"/>
              </a:spcBef>
              <a:spcAft>
                <a:spcPts val="0"/>
              </a:spcAft>
              <a:buNone/>
            </a:pPr>
            <a:r>
              <a:rPr lang="en"/>
              <a:t>What you can also see on this slide is that for some flower the just made statement is not true. For example the onobrychis flower is hardly visible on the aerial images and therefore the results are not satisfying. You will also see this in subsequent slides.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60c1fb6ce9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60c1fb6ce9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51a9c79a8c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51a9c79a8c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get back to the evaluation of the deep learning model performance. Taking the tablet annotations as ground truth, an overall (weighted mean) precision of 87 % and an overall recall of 84 % is achieved. Again there are well performing flowers and flowers that are not detected with satisfying accuracy. The main reasons for the non well performing flowers are lack of training data, the flowers being too small to be distinguishable or flowers which are difficult to keep apart from background.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60c1fb6ce9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60c1fb6ce9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61ccd34566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61ccd3456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60c1fb6ce9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60c1fb6ce9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60c1fb6ce9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60c1fb6ce9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60c1fb6ce9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60c1fb6ce9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51a9c79a8c_2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51a9c79a8c_2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additional question of the thesis is: Does the additional information from overlapping images help. So the drones take highly overlapping images such that each point in the field should be visible on 5 images. So I will evaluate if this additional information helps to improve the performance.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60c1fb6ce9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60c1fb6ce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60c1fb6ce9_0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60c1fb6ce9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61cb8f6c52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61cb8f6c52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61cb8f6c52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61cb8f6c52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61d4c38f07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61d4c38f07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51a9c79a8c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51a9c79a8c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the thesis actually about? The thesis is about determining the flower abundance within a field in an automated manner.</a:t>
            </a:r>
            <a:endParaRPr/>
          </a:p>
          <a:p>
            <a:pPr marL="0" lvl="0" indent="0" algn="l" rtl="0">
              <a:spcBef>
                <a:spcPts val="0"/>
              </a:spcBef>
              <a:spcAft>
                <a:spcPts val="0"/>
              </a:spcAft>
              <a:buNone/>
            </a:pPr>
            <a:endParaRPr/>
          </a:p>
          <a:p>
            <a:pPr marL="0" lvl="0" indent="0" algn="l" rtl="0">
              <a:spcBef>
                <a:spcPts val="0"/>
              </a:spcBef>
              <a:spcAft>
                <a:spcPts val="0"/>
              </a:spcAft>
              <a:buNone/>
            </a:pPr>
            <a:r>
              <a:rPr lang="en"/>
              <a:t>But what is this information needed for?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51a9c79a8c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51a9c79a8c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thesis is carried out in collaboration with Agroscope. They are carrying out some extensive studies about bees and bio diversity in Switzerland. For these studies this information is very important. So it would be great if one could obtain this information by simply flying a drone across the field. Other than that, a broad range of other use cases are imaginable. I will mention a few in the discussion at the end of the presentation.</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51a9c79a8c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51a9c79a8c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how is this information about the flower abundance obtained today? Today, these squares are placed in the field in some representative places. Then the flowers are counted by hand inside each such square and the numbers are extrapolated to the whole field. If the positions of the squares are well chosen, this gives a good estimate of the flower population in the whole field. However this work is very tedious! And I can speak from expierience. So it would be great if this process could be automated.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51a9c79a8c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51a9c79a8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that is the goal of the thesis. It would be great if we could just fly over the field with a drone that takes ultra high resolution images and from these images predict the number of flowers of each species.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51a9c79a8c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51a9c79a8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how did we try to do this? We did it using a deep neural network approach. One characteristic of deep neural networks is that they need a lot of training data. Therefore, the first task of the thisis was to collect training data. Then, a machine learning model was trained and tuned such that in the end we are able to make predictions using the trained network. I will now talk about the method in a bit more detail.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1d4c38f07_1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1d4c38f07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how did we try to do this? We did it using a deep neural network approach. One characteristic of deep neural networks is that they need a lot of training data. Therefore, the first task of the thisis was to collect training data. Then, a machine learning model was trained and tuned such that in the end we are able to make predictions using the trained network. I will now talk about the method in a bit more detail.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1a9c79a8c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1a9c79a8c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collect the training data three main steps are necessary. Firstly of course we need to fly the drone across the field and take the images. To do so, a pre planned route is loaded onto the drone and then the drone flies more or less automatically along this route and takes the images from the air. The second step is to take these single images and stitch them together with a program called agisoft. With this agisoft software a single huge image of the whole area of interest is created from all these single images taken with the drone. This big image is then loaded onto a tablet on which the flowers are annotated by hand. For this step I have programmed a small android tablet app which I will demonstrate in a short video.</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youtube.com/watch?v=EPccXUO1bTA"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21.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tschutli/MasterThesis"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6.jp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279600" y="1944825"/>
            <a:ext cx="8584800" cy="14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t>Flower Mapping in Grasslands with Drones and Deep Learning </a:t>
            </a:r>
            <a:endParaRPr sz="3600"/>
          </a:p>
        </p:txBody>
      </p:sp>
      <p:pic>
        <p:nvPicPr>
          <p:cNvPr id="55" name="Google Shape;55;p13"/>
          <p:cNvPicPr preferRelativeResize="0"/>
          <p:nvPr/>
        </p:nvPicPr>
        <p:blipFill>
          <a:blip r:embed="rId3">
            <a:alphaModFix/>
          </a:blip>
          <a:stretch>
            <a:fillRect/>
          </a:stretch>
        </p:blipFill>
        <p:spPr>
          <a:xfrm>
            <a:off x="1000938" y="255727"/>
            <a:ext cx="7142123" cy="1215775"/>
          </a:xfrm>
          <a:prstGeom prst="rect">
            <a:avLst/>
          </a:prstGeom>
          <a:noFill/>
          <a:ln>
            <a:noFill/>
          </a:ln>
        </p:spPr>
      </p:pic>
      <p:sp>
        <p:nvSpPr>
          <p:cNvPr id="56" name="Google Shape;56;p13"/>
          <p:cNvSpPr txBox="1"/>
          <p:nvPr/>
        </p:nvSpPr>
        <p:spPr>
          <a:xfrm>
            <a:off x="1967400" y="3916050"/>
            <a:ext cx="5209200" cy="45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Johannes Gallmann</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p22" title="PhenoAnnotator - App for Aerial Imagery Annotation">
            <a:hlinkClick r:id="rId3"/>
          </p:cNvPr>
          <p:cNvPicPr preferRelativeResize="0"/>
          <p:nvPr/>
        </p:nvPicPr>
        <p:blipFill>
          <a:blip r:embed="rId4">
            <a:alphaModFix/>
          </a:blip>
          <a:stretch>
            <a:fillRect/>
          </a:stretch>
        </p:blipFill>
        <p:spPr>
          <a:xfrm>
            <a:off x="0" y="-857237"/>
            <a:ext cx="9144000" cy="685797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 Overlapping Images</a:t>
            </a:r>
            <a:endParaRPr/>
          </a:p>
        </p:txBody>
      </p:sp>
      <p:pic>
        <p:nvPicPr>
          <p:cNvPr id="124" name="Google Shape;124;p23"/>
          <p:cNvPicPr preferRelativeResize="0"/>
          <p:nvPr/>
        </p:nvPicPr>
        <p:blipFill>
          <a:blip r:embed="rId3">
            <a:alphaModFix/>
          </a:blip>
          <a:stretch>
            <a:fillRect/>
          </a:stretch>
        </p:blipFill>
        <p:spPr>
          <a:xfrm>
            <a:off x="311700" y="1170125"/>
            <a:ext cx="3571495" cy="3860775"/>
          </a:xfrm>
          <a:prstGeom prst="rect">
            <a:avLst/>
          </a:prstGeom>
          <a:noFill/>
          <a:ln>
            <a:noFill/>
          </a:ln>
        </p:spPr>
      </p:pic>
      <p:pic>
        <p:nvPicPr>
          <p:cNvPr id="125" name="Google Shape;125;p23"/>
          <p:cNvPicPr preferRelativeResize="0"/>
          <p:nvPr/>
        </p:nvPicPr>
        <p:blipFill>
          <a:blip r:embed="rId4">
            <a:alphaModFix/>
          </a:blip>
          <a:stretch>
            <a:fillRect/>
          </a:stretch>
        </p:blipFill>
        <p:spPr>
          <a:xfrm>
            <a:off x="2581475" y="1170125"/>
            <a:ext cx="4109390" cy="3860777"/>
          </a:xfrm>
          <a:prstGeom prst="rect">
            <a:avLst/>
          </a:prstGeom>
          <a:noFill/>
          <a:ln>
            <a:noFill/>
          </a:ln>
        </p:spPr>
      </p:pic>
      <p:pic>
        <p:nvPicPr>
          <p:cNvPr id="126" name="Google Shape;126;p23"/>
          <p:cNvPicPr preferRelativeResize="0"/>
          <p:nvPr/>
        </p:nvPicPr>
        <p:blipFill>
          <a:blip r:embed="rId5">
            <a:alphaModFix/>
          </a:blip>
          <a:stretch>
            <a:fillRect/>
          </a:stretch>
        </p:blipFill>
        <p:spPr>
          <a:xfrm>
            <a:off x="4572000" y="1170125"/>
            <a:ext cx="4153605" cy="38607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 Train a Machine Learning Model</a:t>
            </a:r>
            <a:endParaRPr/>
          </a:p>
        </p:txBody>
      </p:sp>
      <p:sp>
        <p:nvSpPr>
          <p:cNvPr id="132" name="Google Shape;132;p24"/>
          <p:cNvSpPr txBox="1"/>
          <p:nvPr/>
        </p:nvSpPr>
        <p:spPr>
          <a:xfrm>
            <a:off x="192225" y="4546350"/>
            <a:ext cx="8679900" cy="405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800">
                <a:solidFill>
                  <a:srgbClr val="666666"/>
                </a:solidFill>
              </a:rPr>
              <a:t>Diagram created with draw.io</a:t>
            </a:r>
            <a:endParaRPr sz="800">
              <a:solidFill>
                <a:srgbClr val="666666"/>
              </a:solidFill>
            </a:endParaRPr>
          </a:p>
        </p:txBody>
      </p:sp>
      <p:pic>
        <p:nvPicPr>
          <p:cNvPr id="133" name="Google Shape;133;p24"/>
          <p:cNvPicPr preferRelativeResize="0"/>
          <p:nvPr/>
        </p:nvPicPr>
        <p:blipFill>
          <a:blip r:embed="rId3">
            <a:alphaModFix/>
          </a:blip>
          <a:stretch>
            <a:fillRect/>
          </a:stretch>
        </p:blipFill>
        <p:spPr>
          <a:xfrm>
            <a:off x="152400" y="1709263"/>
            <a:ext cx="8839205" cy="172496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 Making Predictions using Trained Network</a:t>
            </a:r>
            <a:endParaRPr/>
          </a:p>
        </p:txBody>
      </p:sp>
      <p:sp>
        <p:nvSpPr>
          <p:cNvPr id="139" name="Google Shape;139;p25"/>
          <p:cNvSpPr/>
          <p:nvPr/>
        </p:nvSpPr>
        <p:spPr>
          <a:xfrm>
            <a:off x="2070486" y="2034275"/>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3</a:t>
            </a:r>
            <a:endParaRPr/>
          </a:p>
        </p:txBody>
      </p:sp>
      <p:sp>
        <p:nvSpPr>
          <p:cNvPr id="140" name="Google Shape;140;p25"/>
          <p:cNvSpPr/>
          <p:nvPr/>
        </p:nvSpPr>
        <p:spPr>
          <a:xfrm>
            <a:off x="409893" y="2034275"/>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1</a:t>
            </a:r>
            <a:endParaRPr/>
          </a:p>
        </p:txBody>
      </p:sp>
      <p:sp>
        <p:nvSpPr>
          <p:cNvPr id="141" name="Google Shape;141;p25"/>
          <p:cNvSpPr/>
          <p:nvPr/>
        </p:nvSpPr>
        <p:spPr>
          <a:xfrm>
            <a:off x="1237846" y="2034275"/>
            <a:ext cx="1111500" cy="1285800"/>
          </a:xfrm>
          <a:prstGeom prst="rect">
            <a:avLst/>
          </a:prstGeom>
          <a:solidFill>
            <a:srgbClr val="3133C9">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2</a:t>
            </a:r>
            <a:endParaRPr/>
          </a:p>
        </p:txBody>
      </p:sp>
      <p:sp>
        <p:nvSpPr>
          <p:cNvPr id="142" name="Google Shape;142;p25"/>
          <p:cNvSpPr/>
          <p:nvPr/>
        </p:nvSpPr>
        <p:spPr>
          <a:xfrm>
            <a:off x="2068142" y="2994679"/>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6</a:t>
            </a:r>
            <a:endParaRPr/>
          </a:p>
        </p:txBody>
      </p:sp>
      <p:sp>
        <p:nvSpPr>
          <p:cNvPr id="143" name="Google Shape;143;p25"/>
          <p:cNvSpPr/>
          <p:nvPr/>
        </p:nvSpPr>
        <p:spPr>
          <a:xfrm>
            <a:off x="407550" y="2994679"/>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4</a:t>
            </a:r>
            <a:endParaRPr/>
          </a:p>
        </p:txBody>
      </p:sp>
      <p:sp>
        <p:nvSpPr>
          <p:cNvPr id="144" name="Google Shape;144;p25"/>
          <p:cNvSpPr/>
          <p:nvPr/>
        </p:nvSpPr>
        <p:spPr>
          <a:xfrm>
            <a:off x="1235503" y="2994679"/>
            <a:ext cx="1111500" cy="1285800"/>
          </a:xfrm>
          <a:prstGeom prst="rect">
            <a:avLst/>
          </a:prstGeom>
          <a:solidFill>
            <a:srgbClr val="3133C9">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5</a:t>
            </a:r>
            <a:endParaRPr/>
          </a:p>
        </p:txBody>
      </p:sp>
      <p:pic>
        <p:nvPicPr>
          <p:cNvPr id="145" name="Google Shape;145;p25"/>
          <p:cNvPicPr preferRelativeResize="0"/>
          <p:nvPr/>
        </p:nvPicPr>
        <p:blipFill>
          <a:blip r:embed="rId3">
            <a:alphaModFix/>
          </a:blip>
          <a:stretch>
            <a:fillRect/>
          </a:stretch>
        </p:blipFill>
        <p:spPr>
          <a:xfrm>
            <a:off x="3548679" y="2169600"/>
            <a:ext cx="1905000" cy="1905000"/>
          </a:xfrm>
          <a:prstGeom prst="rect">
            <a:avLst/>
          </a:prstGeom>
          <a:noFill/>
          <a:ln>
            <a:noFill/>
          </a:ln>
        </p:spPr>
      </p:pic>
      <p:sp>
        <p:nvSpPr>
          <p:cNvPr id="146" name="Google Shape;146;p25"/>
          <p:cNvSpPr/>
          <p:nvPr/>
        </p:nvSpPr>
        <p:spPr>
          <a:xfrm>
            <a:off x="7384536" y="2034275"/>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3</a:t>
            </a:r>
            <a:endParaRPr/>
          </a:p>
        </p:txBody>
      </p:sp>
      <p:sp>
        <p:nvSpPr>
          <p:cNvPr id="147" name="Google Shape;147;p25"/>
          <p:cNvSpPr/>
          <p:nvPr/>
        </p:nvSpPr>
        <p:spPr>
          <a:xfrm>
            <a:off x="5723943" y="2034275"/>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1</a:t>
            </a:r>
            <a:endParaRPr/>
          </a:p>
        </p:txBody>
      </p:sp>
      <p:sp>
        <p:nvSpPr>
          <p:cNvPr id="148" name="Google Shape;148;p25"/>
          <p:cNvSpPr/>
          <p:nvPr/>
        </p:nvSpPr>
        <p:spPr>
          <a:xfrm>
            <a:off x="6551896" y="2034275"/>
            <a:ext cx="1111500" cy="1285800"/>
          </a:xfrm>
          <a:prstGeom prst="rect">
            <a:avLst/>
          </a:prstGeom>
          <a:solidFill>
            <a:srgbClr val="3133C9">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2</a:t>
            </a:r>
            <a:endParaRPr/>
          </a:p>
        </p:txBody>
      </p:sp>
      <p:sp>
        <p:nvSpPr>
          <p:cNvPr id="149" name="Google Shape;149;p25"/>
          <p:cNvSpPr/>
          <p:nvPr/>
        </p:nvSpPr>
        <p:spPr>
          <a:xfrm>
            <a:off x="7501535" y="2169591"/>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5"/>
          <p:cNvSpPr/>
          <p:nvPr/>
        </p:nvSpPr>
        <p:spPr>
          <a:xfrm>
            <a:off x="6668891" y="2169581"/>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5"/>
          <p:cNvSpPr/>
          <p:nvPr/>
        </p:nvSpPr>
        <p:spPr>
          <a:xfrm>
            <a:off x="5837234" y="2169581"/>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5"/>
          <p:cNvSpPr/>
          <p:nvPr/>
        </p:nvSpPr>
        <p:spPr>
          <a:xfrm>
            <a:off x="7382192" y="2994679"/>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6</a:t>
            </a:r>
            <a:endParaRPr/>
          </a:p>
        </p:txBody>
      </p:sp>
      <p:sp>
        <p:nvSpPr>
          <p:cNvPr id="153" name="Google Shape;153;p25"/>
          <p:cNvSpPr/>
          <p:nvPr/>
        </p:nvSpPr>
        <p:spPr>
          <a:xfrm>
            <a:off x="5721600" y="2994679"/>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4</a:t>
            </a:r>
            <a:endParaRPr/>
          </a:p>
        </p:txBody>
      </p:sp>
      <p:sp>
        <p:nvSpPr>
          <p:cNvPr id="154" name="Google Shape;154;p25"/>
          <p:cNvSpPr/>
          <p:nvPr/>
        </p:nvSpPr>
        <p:spPr>
          <a:xfrm>
            <a:off x="6549553" y="2994679"/>
            <a:ext cx="1111500" cy="1285800"/>
          </a:xfrm>
          <a:prstGeom prst="rect">
            <a:avLst/>
          </a:prstGeom>
          <a:solidFill>
            <a:srgbClr val="3133C9">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5</a:t>
            </a:r>
            <a:endParaRPr/>
          </a:p>
        </p:txBody>
      </p:sp>
      <p:sp>
        <p:nvSpPr>
          <p:cNvPr id="155" name="Google Shape;155;p25"/>
          <p:cNvSpPr/>
          <p:nvPr/>
        </p:nvSpPr>
        <p:spPr>
          <a:xfrm>
            <a:off x="7499191" y="3129995"/>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5"/>
          <p:cNvSpPr/>
          <p:nvPr/>
        </p:nvSpPr>
        <p:spPr>
          <a:xfrm>
            <a:off x="6666547" y="3129985"/>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5"/>
          <p:cNvSpPr/>
          <p:nvPr/>
        </p:nvSpPr>
        <p:spPr>
          <a:xfrm>
            <a:off x="5834891" y="3129985"/>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8" name="Google Shape;158;p25"/>
          <p:cNvPicPr preferRelativeResize="0"/>
          <p:nvPr/>
        </p:nvPicPr>
        <p:blipFill rotWithShape="1">
          <a:blip r:embed="rId4">
            <a:alphaModFix/>
          </a:blip>
          <a:srcRect l="17800" t="24581" r="26968" b="31748"/>
          <a:stretch/>
        </p:blipFill>
        <p:spPr>
          <a:xfrm>
            <a:off x="5723925" y="2034275"/>
            <a:ext cx="2772100" cy="2246198"/>
          </a:xfrm>
          <a:prstGeom prst="rect">
            <a:avLst/>
          </a:prstGeom>
          <a:noFill/>
          <a:ln>
            <a:noFill/>
          </a:ln>
        </p:spPr>
      </p:pic>
      <p:pic>
        <p:nvPicPr>
          <p:cNvPr id="159" name="Google Shape;159;p25"/>
          <p:cNvPicPr preferRelativeResize="0"/>
          <p:nvPr/>
        </p:nvPicPr>
        <p:blipFill rotWithShape="1">
          <a:blip r:embed="rId5">
            <a:alphaModFix/>
          </a:blip>
          <a:srcRect l="14733" t="23820" r="25518" b="31201"/>
          <a:stretch/>
        </p:blipFill>
        <p:spPr>
          <a:xfrm>
            <a:off x="393025" y="2034275"/>
            <a:ext cx="2788951" cy="2246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 Making Predictions using Trained Network</a:t>
            </a:r>
            <a:endParaRPr/>
          </a:p>
        </p:txBody>
      </p:sp>
      <p:sp>
        <p:nvSpPr>
          <p:cNvPr id="165" name="Google Shape;165;p26"/>
          <p:cNvSpPr/>
          <p:nvPr/>
        </p:nvSpPr>
        <p:spPr>
          <a:xfrm>
            <a:off x="2070486" y="2034275"/>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3</a:t>
            </a:r>
            <a:endParaRPr/>
          </a:p>
        </p:txBody>
      </p:sp>
      <p:sp>
        <p:nvSpPr>
          <p:cNvPr id="166" name="Google Shape;166;p26"/>
          <p:cNvSpPr/>
          <p:nvPr/>
        </p:nvSpPr>
        <p:spPr>
          <a:xfrm>
            <a:off x="409893" y="2034275"/>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1</a:t>
            </a:r>
            <a:endParaRPr/>
          </a:p>
        </p:txBody>
      </p:sp>
      <p:sp>
        <p:nvSpPr>
          <p:cNvPr id="167" name="Google Shape;167;p26"/>
          <p:cNvSpPr/>
          <p:nvPr/>
        </p:nvSpPr>
        <p:spPr>
          <a:xfrm>
            <a:off x="1237846" y="2034275"/>
            <a:ext cx="1111500" cy="1285800"/>
          </a:xfrm>
          <a:prstGeom prst="rect">
            <a:avLst/>
          </a:prstGeom>
          <a:solidFill>
            <a:srgbClr val="3133C9">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2</a:t>
            </a:r>
            <a:endParaRPr/>
          </a:p>
        </p:txBody>
      </p:sp>
      <p:sp>
        <p:nvSpPr>
          <p:cNvPr id="168" name="Google Shape;168;p26"/>
          <p:cNvSpPr/>
          <p:nvPr/>
        </p:nvSpPr>
        <p:spPr>
          <a:xfrm>
            <a:off x="2068142" y="2994679"/>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6</a:t>
            </a:r>
            <a:endParaRPr/>
          </a:p>
        </p:txBody>
      </p:sp>
      <p:sp>
        <p:nvSpPr>
          <p:cNvPr id="169" name="Google Shape;169;p26"/>
          <p:cNvSpPr/>
          <p:nvPr/>
        </p:nvSpPr>
        <p:spPr>
          <a:xfrm>
            <a:off x="407550" y="2994679"/>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4</a:t>
            </a:r>
            <a:endParaRPr/>
          </a:p>
        </p:txBody>
      </p:sp>
      <p:sp>
        <p:nvSpPr>
          <p:cNvPr id="170" name="Google Shape;170;p26"/>
          <p:cNvSpPr/>
          <p:nvPr/>
        </p:nvSpPr>
        <p:spPr>
          <a:xfrm>
            <a:off x="1235503" y="2994679"/>
            <a:ext cx="1111500" cy="1285800"/>
          </a:xfrm>
          <a:prstGeom prst="rect">
            <a:avLst/>
          </a:prstGeom>
          <a:solidFill>
            <a:srgbClr val="3133C9">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5</a:t>
            </a:r>
            <a:endParaRPr/>
          </a:p>
        </p:txBody>
      </p:sp>
      <p:pic>
        <p:nvPicPr>
          <p:cNvPr id="171" name="Google Shape;171;p26"/>
          <p:cNvPicPr preferRelativeResize="0"/>
          <p:nvPr/>
        </p:nvPicPr>
        <p:blipFill>
          <a:blip r:embed="rId3">
            <a:alphaModFix/>
          </a:blip>
          <a:stretch>
            <a:fillRect/>
          </a:stretch>
        </p:blipFill>
        <p:spPr>
          <a:xfrm>
            <a:off x="3548679" y="2169600"/>
            <a:ext cx="1905000" cy="1905000"/>
          </a:xfrm>
          <a:prstGeom prst="rect">
            <a:avLst/>
          </a:prstGeom>
          <a:noFill/>
          <a:ln>
            <a:noFill/>
          </a:ln>
        </p:spPr>
      </p:pic>
      <p:sp>
        <p:nvSpPr>
          <p:cNvPr id="172" name="Google Shape;172;p26"/>
          <p:cNvSpPr/>
          <p:nvPr/>
        </p:nvSpPr>
        <p:spPr>
          <a:xfrm>
            <a:off x="7384536" y="2034275"/>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3</a:t>
            </a:r>
            <a:endParaRPr/>
          </a:p>
        </p:txBody>
      </p:sp>
      <p:sp>
        <p:nvSpPr>
          <p:cNvPr id="173" name="Google Shape;173;p26"/>
          <p:cNvSpPr/>
          <p:nvPr/>
        </p:nvSpPr>
        <p:spPr>
          <a:xfrm>
            <a:off x="5723943" y="2034275"/>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1</a:t>
            </a:r>
            <a:endParaRPr/>
          </a:p>
        </p:txBody>
      </p:sp>
      <p:sp>
        <p:nvSpPr>
          <p:cNvPr id="174" name="Google Shape;174;p26"/>
          <p:cNvSpPr/>
          <p:nvPr/>
        </p:nvSpPr>
        <p:spPr>
          <a:xfrm>
            <a:off x="6551896" y="2034275"/>
            <a:ext cx="1111500" cy="1285800"/>
          </a:xfrm>
          <a:prstGeom prst="rect">
            <a:avLst/>
          </a:prstGeom>
          <a:solidFill>
            <a:srgbClr val="3133C9">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2</a:t>
            </a:r>
            <a:endParaRPr/>
          </a:p>
        </p:txBody>
      </p:sp>
      <p:sp>
        <p:nvSpPr>
          <p:cNvPr id="175" name="Google Shape;175;p26"/>
          <p:cNvSpPr/>
          <p:nvPr/>
        </p:nvSpPr>
        <p:spPr>
          <a:xfrm>
            <a:off x="7501535" y="2169591"/>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6668891" y="2169581"/>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5837234" y="2169581"/>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7382192" y="2994679"/>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6</a:t>
            </a:r>
            <a:endParaRPr/>
          </a:p>
        </p:txBody>
      </p:sp>
      <p:sp>
        <p:nvSpPr>
          <p:cNvPr id="179" name="Google Shape;179;p26"/>
          <p:cNvSpPr/>
          <p:nvPr/>
        </p:nvSpPr>
        <p:spPr>
          <a:xfrm>
            <a:off x="5721600" y="2994679"/>
            <a:ext cx="1111500" cy="1285800"/>
          </a:xfrm>
          <a:prstGeom prst="rect">
            <a:avLst/>
          </a:prstGeom>
          <a:solidFill>
            <a:srgbClr val="C93131">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4</a:t>
            </a:r>
            <a:endParaRPr/>
          </a:p>
        </p:txBody>
      </p:sp>
      <p:sp>
        <p:nvSpPr>
          <p:cNvPr id="180" name="Google Shape;180;p26"/>
          <p:cNvSpPr/>
          <p:nvPr/>
        </p:nvSpPr>
        <p:spPr>
          <a:xfrm>
            <a:off x="6549553" y="2994679"/>
            <a:ext cx="1111500" cy="1285800"/>
          </a:xfrm>
          <a:prstGeom prst="rect">
            <a:avLst/>
          </a:prstGeom>
          <a:solidFill>
            <a:srgbClr val="3133C9">
              <a:alpha val="17880"/>
            </a:srgbClr>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Tile 5</a:t>
            </a:r>
            <a:endParaRPr/>
          </a:p>
        </p:txBody>
      </p:sp>
      <p:sp>
        <p:nvSpPr>
          <p:cNvPr id="181" name="Google Shape;181;p26"/>
          <p:cNvSpPr/>
          <p:nvPr/>
        </p:nvSpPr>
        <p:spPr>
          <a:xfrm>
            <a:off x="7499191" y="3129995"/>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6666547" y="3129985"/>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5834891" y="3129985"/>
            <a:ext cx="877800" cy="1015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87"/>
        <p:cNvGrpSpPr/>
        <p:nvPr/>
      </p:nvGrpSpPr>
      <p:grpSpPr>
        <a:xfrm>
          <a:off x="0" y="0"/>
          <a:ext cx="0" cy="0"/>
          <a:chOff x="0" y="0"/>
          <a:chExt cx="0" cy="0"/>
        </a:xfrm>
      </p:grpSpPr>
      <p:sp>
        <p:nvSpPr>
          <p:cNvPr id="188" name="Google Shape;188;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 Reusable Command Line Interface</a:t>
            </a:r>
            <a:endParaRPr/>
          </a:p>
        </p:txBody>
      </p:sp>
      <p:pic>
        <p:nvPicPr>
          <p:cNvPr id="189" name="Google Shape;189;p27"/>
          <p:cNvPicPr preferRelativeResize="0"/>
          <p:nvPr/>
        </p:nvPicPr>
        <p:blipFill>
          <a:blip r:embed="rId3">
            <a:alphaModFix/>
          </a:blip>
          <a:stretch>
            <a:fillRect/>
          </a:stretch>
        </p:blipFill>
        <p:spPr>
          <a:xfrm>
            <a:off x="152400" y="1499950"/>
            <a:ext cx="8839196" cy="315239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marR="0" lvl="0" indent="0" algn="l" rtl="0">
              <a:lnSpc>
                <a:spcPct val="150000"/>
              </a:lnSpc>
              <a:spcBef>
                <a:spcPts val="0"/>
              </a:spcBef>
              <a:spcAft>
                <a:spcPts val="0"/>
              </a:spcAft>
              <a:buNone/>
            </a:pPr>
            <a:endParaRPr/>
          </a:p>
          <a:p>
            <a:pPr marL="457200" marR="0" lvl="0" indent="0" algn="l" rtl="0">
              <a:lnSpc>
                <a:spcPct val="150000"/>
              </a:lnSpc>
              <a:spcBef>
                <a:spcPts val="1600"/>
              </a:spcBef>
              <a:spcAft>
                <a:spcPts val="0"/>
              </a:spcAft>
              <a:buNone/>
            </a:pPr>
            <a:endParaRPr/>
          </a:p>
          <a:p>
            <a:pPr marL="0" marR="0" lvl="0" indent="0" algn="l" rtl="0">
              <a:lnSpc>
                <a:spcPct val="100000"/>
              </a:lnSpc>
              <a:spcBef>
                <a:spcPts val="1600"/>
              </a:spcBef>
              <a:spcAft>
                <a:spcPts val="0"/>
              </a:spcAft>
              <a:buNone/>
            </a:pPr>
            <a:r>
              <a:rPr lang="en"/>
              <a:t>Leucanthemum vulgare			724					960			</a:t>
            </a:r>
            <a:r>
              <a:rPr lang="en">
                <a:solidFill>
                  <a:srgbClr val="38761D"/>
                </a:solidFill>
              </a:rPr>
              <a:t>+33 %</a:t>
            </a:r>
            <a:endParaRPr>
              <a:solidFill>
                <a:srgbClr val="38761D"/>
              </a:solidFill>
            </a:endParaRPr>
          </a:p>
          <a:p>
            <a:pPr marL="0" marR="0" lvl="0" indent="0" algn="l" rtl="0">
              <a:lnSpc>
                <a:spcPct val="100000"/>
              </a:lnSpc>
              <a:spcBef>
                <a:spcPts val="1600"/>
              </a:spcBef>
              <a:spcAft>
                <a:spcPts val="0"/>
              </a:spcAft>
              <a:buNone/>
            </a:pPr>
            <a:r>
              <a:rPr lang="en"/>
              <a:t>Knautia arvensis					371					471			</a:t>
            </a:r>
            <a:r>
              <a:rPr lang="en">
                <a:solidFill>
                  <a:srgbClr val="38761D"/>
                </a:solidFill>
              </a:rPr>
              <a:t>+27 %</a:t>
            </a:r>
            <a:endParaRPr/>
          </a:p>
          <a:p>
            <a:pPr marL="0" marR="0" lvl="0" indent="0" algn="l" rtl="0">
              <a:lnSpc>
                <a:spcPct val="100000"/>
              </a:lnSpc>
              <a:spcBef>
                <a:spcPts val="1600"/>
              </a:spcBef>
              <a:spcAft>
                <a:spcPts val="0"/>
              </a:spcAft>
              <a:buNone/>
            </a:pPr>
            <a:r>
              <a:rPr lang="en"/>
              <a:t>Ranunculus 						431					474			</a:t>
            </a:r>
            <a:r>
              <a:rPr lang="en">
                <a:solidFill>
                  <a:srgbClr val="38761D"/>
                </a:solidFill>
              </a:rPr>
              <a:t>+10 %</a:t>
            </a:r>
            <a:endParaRPr/>
          </a:p>
          <a:p>
            <a:pPr marL="0" marR="0" lvl="0" indent="0" algn="l" rtl="0">
              <a:lnSpc>
                <a:spcPct val="100000"/>
              </a:lnSpc>
              <a:spcBef>
                <a:spcPts val="1600"/>
              </a:spcBef>
              <a:spcAft>
                <a:spcPts val="0"/>
              </a:spcAft>
              <a:buNone/>
            </a:pPr>
            <a:r>
              <a:rPr lang="en"/>
              <a:t>Onobrychis viciifolia				483					105			</a:t>
            </a:r>
            <a:r>
              <a:rPr lang="en">
                <a:solidFill>
                  <a:srgbClr val="FF0000"/>
                </a:solidFill>
              </a:rPr>
              <a:t>-78 %</a:t>
            </a:r>
            <a:endParaRPr>
              <a:solidFill>
                <a:srgbClr val="FF0000"/>
              </a:solidFill>
            </a:endParaRPr>
          </a:p>
          <a:p>
            <a:pPr marL="0" marR="0" lvl="0" indent="0" algn="l" rtl="0">
              <a:lnSpc>
                <a:spcPct val="100000"/>
              </a:lnSpc>
              <a:spcBef>
                <a:spcPts val="1600"/>
              </a:spcBef>
              <a:spcAft>
                <a:spcPts val="1600"/>
              </a:spcAft>
              <a:buNone/>
            </a:pPr>
            <a:r>
              <a:rPr lang="en"/>
              <a:t>			</a:t>
            </a:r>
            <a:endParaRPr/>
          </a:p>
        </p:txBody>
      </p:sp>
      <p:pic>
        <p:nvPicPr>
          <p:cNvPr id="195" name="Google Shape;195;p28"/>
          <p:cNvPicPr preferRelativeResize="0"/>
          <p:nvPr/>
        </p:nvPicPr>
        <p:blipFill>
          <a:blip r:embed="rId3">
            <a:alphaModFix/>
          </a:blip>
          <a:stretch>
            <a:fillRect/>
          </a:stretch>
        </p:blipFill>
        <p:spPr>
          <a:xfrm>
            <a:off x="3918500" y="1182600"/>
            <a:ext cx="639250" cy="639250"/>
          </a:xfrm>
          <a:prstGeom prst="rect">
            <a:avLst/>
          </a:prstGeom>
          <a:noFill/>
          <a:ln>
            <a:noFill/>
          </a:ln>
        </p:spPr>
      </p:pic>
      <p:sp>
        <p:nvSpPr>
          <p:cNvPr id="196" name="Google Shape;196;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Error Prone Manual Counting</a:t>
            </a:r>
            <a:endParaRPr/>
          </a:p>
          <a:p>
            <a:pPr marL="0" lvl="0" indent="0" algn="l" rtl="0">
              <a:spcBef>
                <a:spcPts val="0"/>
              </a:spcBef>
              <a:spcAft>
                <a:spcPts val="0"/>
              </a:spcAft>
              <a:buNone/>
            </a:pPr>
            <a:endParaRPr/>
          </a:p>
        </p:txBody>
      </p:sp>
      <p:pic>
        <p:nvPicPr>
          <p:cNvPr id="197" name="Google Shape;197;p28"/>
          <p:cNvPicPr preferRelativeResize="0"/>
          <p:nvPr/>
        </p:nvPicPr>
        <p:blipFill>
          <a:blip r:embed="rId4">
            <a:alphaModFix/>
          </a:blip>
          <a:stretch>
            <a:fillRect/>
          </a:stretch>
        </p:blipFill>
        <p:spPr>
          <a:xfrm>
            <a:off x="4215475" y="1664825"/>
            <a:ext cx="452225" cy="452225"/>
          </a:xfrm>
          <a:prstGeom prst="rect">
            <a:avLst/>
          </a:prstGeom>
          <a:noFill/>
          <a:ln>
            <a:noFill/>
          </a:ln>
        </p:spPr>
      </p:pic>
      <p:pic>
        <p:nvPicPr>
          <p:cNvPr id="198" name="Google Shape;198;p28"/>
          <p:cNvPicPr preferRelativeResize="0"/>
          <p:nvPr/>
        </p:nvPicPr>
        <p:blipFill>
          <a:blip r:embed="rId5">
            <a:alphaModFix/>
          </a:blip>
          <a:stretch>
            <a:fillRect/>
          </a:stretch>
        </p:blipFill>
        <p:spPr>
          <a:xfrm rot="5400000">
            <a:off x="5927325" y="1017725"/>
            <a:ext cx="1264200" cy="1264200"/>
          </a:xfrm>
          <a:prstGeom prst="rect">
            <a:avLst/>
          </a:prstGeom>
          <a:noFill/>
          <a:ln>
            <a:noFill/>
          </a:ln>
        </p:spPr>
      </p:pic>
      <p:pic>
        <p:nvPicPr>
          <p:cNvPr id="199" name="Google Shape;199;p28"/>
          <p:cNvPicPr preferRelativeResize="0"/>
          <p:nvPr/>
        </p:nvPicPr>
        <p:blipFill>
          <a:blip r:embed="rId3">
            <a:alphaModFix/>
          </a:blip>
          <a:stretch>
            <a:fillRect/>
          </a:stretch>
        </p:blipFill>
        <p:spPr>
          <a:xfrm>
            <a:off x="6239800" y="1330200"/>
            <a:ext cx="639250" cy="6392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a:t>
            </a:r>
            <a:endParaRPr/>
          </a:p>
        </p:txBody>
      </p:sp>
      <p:pic>
        <p:nvPicPr>
          <p:cNvPr id="205" name="Google Shape;205;p29"/>
          <p:cNvPicPr preferRelativeResize="0"/>
          <p:nvPr/>
        </p:nvPicPr>
        <p:blipFill rotWithShape="1">
          <a:blip r:embed="rId3">
            <a:alphaModFix/>
          </a:blip>
          <a:srcRect l="1212" r="1803"/>
          <a:stretch/>
        </p:blipFill>
        <p:spPr>
          <a:xfrm>
            <a:off x="311700" y="1162250"/>
            <a:ext cx="8520599" cy="377442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a:t>								Precision			Recall</a:t>
            </a:r>
            <a:endParaRPr/>
          </a:p>
          <a:p>
            <a:pPr marL="0" marR="0" lvl="0" indent="0" algn="l" rtl="0">
              <a:lnSpc>
                <a:spcPct val="100000"/>
              </a:lnSpc>
              <a:spcBef>
                <a:spcPts val="1600"/>
              </a:spcBef>
              <a:spcAft>
                <a:spcPts val="0"/>
              </a:spcAft>
              <a:buNone/>
            </a:pPr>
            <a:r>
              <a:rPr lang="en"/>
              <a:t>Leucanthemum vulgare			</a:t>
            </a:r>
            <a:r>
              <a:rPr lang="en">
                <a:solidFill>
                  <a:srgbClr val="38761D"/>
                </a:solidFill>
              </a:rPr>
              <a:t>97 %				89 %</a:t>
            </a:r>
            <a:r>
              <a:rPr lang="en"/>
              <a:t>		</a:t>
            </a:r>
            <a:endParaRPr>
              <a:solidFill>
                <a:srgbClr val="38761D"/>
              </a:solidFill>
            </a:endParaRPr>
          </a:p>
          <a:p>
            <a:pPr marL="0" marR="0" lvl="0" indent="0" algn="l" rtl="0">
              <a:lnSpc>
                <a:spcPct val="100000"/>
              </a:lnSpc>
              <a:spcBef>
                <a:spcPts val="1600"/>
              </a:spcBef>
              <a:spcAft>
                <a:spcPts val="0"/>
              </a:spcAft>
              <a:buNone/>
            </a:pPr>
            <a:r>
              <a:rPr lang="en"/>
              <a:t>Knautia arvensis					</a:t>
            </a:r>
            <a:r>
              <a:rPr lang="en">
                <a:solidFill>
                  <a:srgbClr val="38761D"/>
                </a:solidFill>
              </a:rPr>
              <a:t>90 %				94 %</a:t>
            </a:r>
            <a:endParaRPr>
              <a:solidFill>
                <a:srgbClr val="38761D"/>
              </a:solidFill>
            </a:endParaRPr>
          </a:p>
          <a:p>
            <a:pPr marL="0" marR="0" lvl="0" indent="0" algn="l" rtl="0">
              <a:lnSpc>
                <a:spcPct val="100000"/>
              </a:lnSpc>
              <a:spcBef>
                <a:spcPts val="1600"/>
              </a:spcBef>
              <a:spcAft>
                <a:spcPts val="0"/>
              </a:spcAft>
              <a:buNone/>
            </a:pPr>
            <a:r>
              <a:rPr lang="en"/>
              <a:t>Lotus corniculatus				</a:t>
            </a:r>
            <a:r>
              <a:rPr lang="en">
                <a:solidFill>
                  <a:srgbClr val="38761D"/>
                </a:solidFill>
              </a:rPr>
              <a:t>87 %				86 %	</a:t>
            </a:r>
            <a:r>
              <a:rPr lang="en"/>
              <a:t>	</a:t>
            </a:r>
            <a:endParaRPr>
              <a:solidFill>
                <a:srgbClr val="38761D"/>
              </a:solidFill>
            </a:endParaRPr>
          </a:p>
          <a:p>
            <a:pPr marL="0" marR="0" lvl="0" indent="0" algn="l" rtl="0">
              <a:lnSpc>
                <a:spcPct val="100000"/>
              </a:lnSpc>
              <a:spcBef>
                <a:spcPts val="1600"/>
              </a:spcBef>
              <a:spcAft>
                <a:spcPts val="0"/>
              </a:spcAft>
              <a:buNone/>
            </a:pPr>
            <a:r>
              <a:rPr lang="en"/>
              <a:t>Onobrychis viciifolia				</a:t>
            </a:r>
            <a:r>
              <a:rPr lang="en">
                <a:solidFill>
                  <a:srgbClr val="FF0000"/>
                </a:solidFill>
              </a:rPr>
              <a:t>77.6 %				47 %</a:t>
            </a:r>
            <a:r>
              <a:rPr lang="en"/>
              <a:t>			</a:t>
            </a:r>
            <a:endParaRPr>
              <a:solidFill>
                <a:srgbClr val="FF0000"/>
              </a:solidFill>
            </a:endParaRPr>
          </a:p>
          <a:p>
            <a:pPr marL="0" marR="0" lvl="0" indent="0" algn="l" rtl="0">
              <a:lnSpc>
                <a:spcPct val="100000"/>
              </a:lnSpc>
              <a:spcBef>
                <a:spcPts val="1600"/>
              </a:spcBef>
              <a:spcAft>
                <a:spcPts val="1600"/>
              </a:spcAft>
              <a:buNone/>
            </a:pPr>
            <a:r>
              <a:rPr lang="en"/>
              <a:t>Overall							87 %				84 %			</a:t>
            </a:r>
            <a:endParaRPr/>
          </a:p>
        </p:txBody>
      </p:sp>
      <p:sp>
        <p:nvSpPr>
          <p:cNvPr id="211" name="Google Shape;211;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Precision and Recall</a:t>
            </a:r>
            <a:endParaRPr/>
          </a:p>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Common Errors</a:t>
            </a:r>
            <a:endParaRPr/>
          </a:p>
          <a:p>
            <a:pPr marL="0" lvl="0" indent="0" algn="l" rtl="0">
              <a:spcBef>
                <a:spcPts val="0"/>
              </a:spcBef>
              <a:spcAft>
                <a:spcPts val="0"/>
              </a:spcAft>
              <a:buNone/>
            </a:pPr>
            <a:endParaRPr/>
          </a:p>
        </p:txBody>
      </p:sp>
      <p:pic>
        <p:nvPicPr>
          <p:cNvPr id="217" name="Google Shape;217;p31"/>
          <p:cNvPicPr preferRelativeResize="0"/>
          <p:nvPr/>
        </p:nvPicPr>
        <p:blipFill rotWithShape="1">
          <a:blip r:embed="rId3">
            <a:alphaModFix/>
          </a:blip>
          <a:srcRect b="50342"/>
          <a:stretch/>
        </p:blipFill>
        <p:spPr>
          <a:xfrm>
            <a:off x="152700" y="2676200"/>
            <a:ext cx="5294275" cy="1897425"/>
          </a:xfrm>
          <a:prstGeom prst="rect">
            <a:avLst/>
          </a:prstGeom>
          <a:noFill/>
          <a:ln>
            <a:noFill/>
          </a:ln>
        </p:spPr>
      </p:pic>
      <p:pic>
        <p:nvPicPr>
          <p:cNvPr id="218" name="Google Shape;218;p31"/>
          <p:cNvPicPr preferRelativeResize="0"/>
          <p:nvPr/>
        </p:nvPicPr>
        <p:blipFill rotWithShape="1">
          <a:blip r:embed="rId3">
            <a:alphaModFix/>
          </a:blip>
          <a:srcRect l="33209" t="49482" r="33313"/>
          <a:stretch/>
        </p:blipFill>
        <p:spPr>
          <a:xfrm>
            <a:off x="7218900" y="2711600"/>
            <a:ext cx="1772376" cy="1930225"/>
          </a:xfrm>
          <a:prstGeom prst="rect">
            <a:avLst/>
          </a:prstGeom>
          <a:noFill/>
          <a:ln>
            <a:noFill/>
          </a:ln>
        </p:spPr>
      </p:pic>
      <p:pic>
        <p:nvPicPr>
          <p:cNvPr id="219" name="Google Shape;219;p31"/>
          <p:cNvPicPr preferRelativeResize="0"/>
          <p:nvPr/>
        </p:nvPicPr>
        <p:blipFill rotWithShape="1">
          <a:blip r:embed="rId3">
            <a:alphaModFix/>
          </a:blip>
          <a:srcRect t="49482" r="66522"/>
          <a:stretch/>
        </p:blipFill>
        <p:spPr>
          <a:xfrm>
            <a:off x="5483975" y="2711600"/>
            <a:ext cx="1772376" cy="1930225"/>
          </a:xfrm>
          <a:prstGeom prst="rect">
            <a:avLst/>
          </a:prstGeom>
          <a:noFill/>
          <a:ln>
            <a:noFill/>
          </a:ln>
        </p:spPr>
      </p:pic>
      <p:sp>
        <p:nvSpPr>
          <p:cNvPr id="220" name="Google Shape;220;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0"/>
              </a:spcBef>
              <a:spcAft>
                <a:spcPts val="0"/>
              </a:spcAft>
              <a:buSzPts val="1800"/>
              <a:buChar char="●"/>
            </a:pPr>
            <a:r>
              <a:rPr lang="en"/>
              <a:t>Lack of training data</a:t>
            </a:r>
            <a:endParaRPr/>
          </a:p>
          <a:p>
            <a:pPr marL="457200" marR="0" lvl="0" indent="-342900" algn="l" rtl="0">
              <a:lnSpc>
                <a:spcPct val="150000"/>
              </a:lnSpc>
              <a:spcBef>
                <a:spcPts val="0"/>
              </a:spcBef>
              <a:spcAft>
                <a:spcPts val="0"/>
              </a:spcAft>
              <a:buSzPts val="1800"/>
              <a:buChar char="●"/>
            </a:pPr>
            <a:r>
              <a:rPr lang="en"/>
              <a:t>Flowers hardly distinguishable on aerial images</a:t>
            </a:r>
            <a:endParaRPr/>
          </a:p>
          <a:p>
            <a:pPr marL="457200" marR="0" lvl="0" indent="-342900" algn="l" rtl="0">
              <a:lnSpc>
                <a:spcPct val="150000"/>
              </a:lnSpc>
              <a:spcBef>
                <a:spcPts val="0"/>
              </a:spcBef>
              <a:spcAft>
                <a:spcPts val="0"/>
              </a:spcAft>
              <a:buSzPts val="1800"/>
              <a:buChar char="●"/>
            </a:pPr>
            <a:r>
              <a:rPr lang="en"/>
              <a:t>Flower specific errors: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Outline </a:t>
            </a:r>
            <a:endParaRPr/>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0"/>
              </a:spcBef>
              <a:spcAft>
                <a:spcPts val="0"/>
              </a:spcAft>
              <a:buSzPts val="1800"/>
              <a:buAutoNum type="arabicPeriod"/>
            </a:pPr>
            <a:r>
              <a:rPr lang="en"/>
              <a:t>Introduction / Motivation</a:t>
            </a:r>
            <a:endParaRPr/>
          </a:p>
          <a:p>
            <a:pPr marL="457200" marR="0" lvl="0" indent="-342900" algn="l" rtl="0">
              <a:lnSpc>
                <a:spcPct val="150000"/>
              </a:lnSpc>
              <a:spcBef>
                <a:spcPts val="0"/>
              </a:spcBef>
              <a:spcAft>
                <a:spcPts val="0"/>
              </a:spcAft>
              <a:buSzPts val="1800"/>
              <a:buAutoNum type="arabicPeriod"/>
            </a:pPr>
            <a:r>
              <a:rPr lang="en"/>
              <a:t>Method</a:t>
            </a:r>
            <a:endParaRPr/>
          </a:p>
          <a:p>
            <a:pPr marL="457200" marR="0" lvl="0" indent="-342900" algn="l" rtl="0">
              <a:lnSpc>
                <a:spcPct val="150000"/>
              </a:lnSpc>
              <a:spcBef>
                <a:spcPts val="0"/>
              </a:spcBef>
              <a:spcAft>
                <a:spcPts val="0"/>
              </a:spcAft>
              <a:buSzPts val="1800"/>
              <a:buAutoNum type="arabicPeriod"/>
            </a:pPr>
            <a:r>
              <a:rPr lang="en"/>
              <a:t>Results</a:t>
            </a:r>
            <a:endParaRPr/>
          </a:p>
          <a:p>
            <a:pPr marL="457200" marR="0" lvl="0" indent="-342900" algn="l" rtl="0">
              <a:lnSpc>
                <a:spcPct val="150000"/>
              </a:lnSpc>
              <a:spcBef>
                <a:spcPts val="0"/>
              </a:spcBef>
              <a:spcAft>
                <a:spcPts val="0"/>
              </a:spcAft>
              <a:buSzPts val="1800"/>
              <a:buAutoNum type="arabicPeriod"/>
            </a:pPr>
            <a:r>
              <a:rPr lang="en"/>
              <a:t>Discussion / Questions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marR="0" lvl="0" indent="0" algn="l" rtl="0">
              <a:lnSpc>
                <a:spcPct val="150000"/>
              </a:lnSpc>
              <a:spcBef>
                <a:spcPts val="0"/>
              </a:spcBef>
              <a:spcAft>
                <a:spcPts val="0"/>
              </a:spcAft>
              <a:buNone/>
            </a:pPr>
            <a:endParaRPr/>
          </a:p>
          <a:p>
            <a:pPr marL="457200" marR="0" lvl="0" indent="0" algn="l" rtl="0">
              <a:lnSpc>
                <a:spcPct val="150000"/>
              </a:lnSpc>
              <a:spcBef>
                <a:spcPts val="1600"/>
              </a:spcBef>
              <a:spcAft>
                <a:spcPts val="0"/>
              </a:spcAft>
              <a:buNone/>
            </a:pPr>
            <a:endParaRPr/>
          </a:p>
          <a:p>
            <a:pPr marL="0" lvl="0" indent="0" algn="l" rtl="0">
              <a:lnSpc>
                <a:spcPct val="100000"/>
              </a:lnSpc>
              <a:spcBef>
                <a:spcPts val="1600"/>
              </a:spcBef>
              <a:spcAft>
                <a:spcPts val="0"/>
              </a:spcAft>
              <a:buClr>
                <a:schemeClr val="dk1"/>
              </a:buClr>
              <a:buSzPts val="1100"/>
              <a:buFont typeface="Arial"/>
              <a:buNone/>
            </a:pPr>
            <a:r>
              <a:rPr lang="en"/>
              <a:t>Knautia arvensis					8308				8059		</a:t>
            </a:r>
            <a:r>
              <a:rPr lang="en">
                <a:solidFill>
                  <a:srgbClr val="38761D"/>
                </a:solidFill>
              </a:rPr>
              <a:t>- 3 %</a:t>
            </a:r>
            <a:endParaRPr/>
          </a:p>
          <a:p>
            <a:pPr marL="0" lvl="0" indent="0" algn="l" rtl="0">
              <a:lnSpc>
                <a:spcPct val="100000"/>
              </a:lnSpc>
              <a:spcBef>
                <a:spcPts val="1600"/>
              </a:spcBef>
              <a:spcAft>
                <a:spcPts val="0"/>
              </a:spcAft>
              <a:buClr>
                <a:schemeClr val="dk1"/>
              </a:buClr>
              <a:buSzPts val="1100"/>
              <a:buFont typeface="Arial"/>
              <a:buNone/>
            </a:pPr>
            <a:r>
              <a:rPr lang="en"/>
              <a:t>Lotus Corniculatus				51139 				50365* 		</a:t>
            </a:r>
            <a:r>
              <a:rPr lang="en">
                <a:solidFill>
                  <a:srgbClr val="38761D"/>
                </a:solidFill>
              </a:rPr>
              <a:t>- 2 %</a:t>
            </a:r>
            <a:endParaRPr>
              <a:solidFill>
                <a:srgbClr val="38761D"/>
              </a:solidFill>
            </a:endParaRPr>
          </a:p>
          <a:p>
            <a:pPr marL="0" marR="0" lvl="0" indent="0" algn="l" rtl="0">
              <a:lnSpc>
                <a:spcPct val="100000"/>
              </a:lnSpc>
              <a:spcBef>
                <a:spcPts val="1600"/>
              </a:spcBef>
              <a:spcAft>
                <a:spcPts val="0"/>
              </a:spcAft>
              <a:buNone/>
            </a:pPr>
            <a:r>
              <a:rPr lang="en"/>
              <a:t>Leucanthemum vulgare			10778				7044		</a:t>
            </a:r>
            <a:r>
              <a:rPr lang="en">
                <a:solidFill>
                  <a:srgbClr val="38761D"/>
                </a:solidFill>
              </a:rPr>
              <a:t>- 35 %</a:t>
            </a:r>
            <a:endParaRPr>
              <a:solidFill>
                <a:srgbClr val="38761D"/>
              </a:solidFill>
            </a:endParaRPr>
          </a:p>
          <a:p>
            <a:pPr marL="0" marR="0" lvl="0" indent="0" algn="l" rtl="0">
              <a:lnSpc>
                <a:spcPct val="100000"/>
              </a:lnSpc>
              <a:spcBef>
                <a:spcPts val="1600"/>
              </a:spcBef>
              <a:spcAft>
                <a:spcPts val="0"/>
              </a:spcAft>
              <a:buNone/>
            </a:pPr>
            <a:r>
              <a:rPr lang="en"/>
              <a:t>Onobrychis viciifolia				3761				595	 		</a:t>
            </a:r>
            <a:r>
              <a:rPr lang="en">
                <a:solidFill>
                  <a:srgbClr val="FF0000"/>
                </a:solidFill>
              </a:rPr>
              <a:t>- 84 %</a:t>
            </a:r>
            <a:endParaRPr>
              <a:solidFill>
                <a:srgbClr val="FF0000"/>
              </a:solidFill>
            </a:endParaRPr>
          </a:p>
          <a:p>
            <a:pPr marL="0" marR="0" lvl="0" indent="0" algn="l" rtl="0">
              <a:lnSpc>
                <a:spcPct val="100000"/>
              </a:lnSpc>
              <a:spcBef>
                <a:spcPts val="1600"/>
              </a:spcBef>
              <a:spcAft>
                <a:spcPts val="1600"/>
              </a:spcAft>
              <a:buNone/>
            </a:pPr>
            <a:r>
              <a:rPr lang="en"/>
              <a:t>			</a:t>
            </a:r>
            <a:endParaRPr/>
          </a:p>
        </p:txBody>
      </p:sp>
      <p:pic>
        <p:nvPicPr>
          <p:cNvPr id="226" name="Google Shape;226;p32"/>
          <p:cNvPicPr preferRelativeResize="0"/>
          <p:nvPr/>
        </p:nvPicPr>
        <p:blipFill>
          <a:blip r:embed="rId3">
            <a:alphaModFix/>
          </a:blip>
          <a:stretch>
            <a:fillRect/>
          </a:stretch>
        </p:blipFill>
        <p:spPr>
          <a:xfrm>
            <a:off x="3918500" y="1182600"/>
            <a:ext cx="639250" cy="639250"/>
          </a:xfrm>
          <a:prstGeom prst="rect">
            <a:avLst/>
          </a:prstGeom>
          <a:noFill/>
          <a:ln>
            <a:noFill/>
          </a:ln>
        </p:spPr>
      </p:pic>
      <p:sp>
        <p:nvSpPr>
          <p:cNvPr id="227" name="Google Shape;227;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Full Meadow Prediction (730 m</a:t>
            </a:r>
            <a:r>
              <a:rPr lang="en" baseline="30000"/>
              <a:t>2</a:t>
            </a:r>
            <a:r>
              <a:rPr lang="en"/>
              <a:t>)</a:t>
            </a:r>
            <a:endParaRPr/>
          </a:p>
          <a:p>
            <a:pPr marL="0" lvl="0" indent="0" algn="l" rtl="0">
              <a:spcBef>
                <a:spcPts val="0"/>
              </a:spcBef>
              <a:spcAft>
                <a:spcPts val="0"/>
              </a:spcAft>
              <a:buNone/>
            </a:pPr>
            <a:endParaRPr/>
          </a:p>
        </p:txBody>
      </p:sp>
      <p:pic>
        <p:nvPicPr>
          <p:cNvPr id="228" name="Google Shape;228;p32"/>
          <p:cNvPicPr preferRelativeResize="0"/>
          <p:nvPr/>
        </p:nvPicPr>
        <p:blipFill>
          <a:blip r:embed="rId4">
            <a:alphaModFix/>
          </a:blip>
          <a:stretch>
            <a:fillRect/>
          </a:stretch>
        </p:blipFill>
        <p:spPr>
          <a:xfrm>
            <a:off x="4215475" y="1664825"/>
            <a:ext cx="452225" cy="452225"/>
          </a:xfrm>
          <a:prstGeom prst="rect">
            <a:avLst/>
          </a:prstGeom>
          <a:noFill/>
          <a:ln>
            <a:noFill/>
          </a:ln>
        </p:spPr>
      </p:pic>
      <p:pic>
        <p:nvPicPr>
          <p:cNvPr id="229" name="Google Shape;229;p32"/>
          <p:cNvPicPr preferRelativeResize="0"/>
          <p:nvPr/>
        </p:nvPicPr>
        <p:blipFill>
          <a:blip r:embed="rId3">
            <a:alphaModFix/>
          </a:blip>
          <a:stretch>
            <a:fillRect/>
          </a:stretch>
        </p:blipFill>
        <p:spPr>
          <a:xfrm>
            <a:off x="6300887" y="1493675"/>
            <a:ext cx="452225" cy="452225"/>
          </a:xfrm>
          <a:prstGeom prst="rect">
            <a:avLst/>
          </a:prstGeom>
          <a:noFill/>
          <a:ln>
            <a:noFill/>
          </a:ln>
        </p:spPr>
      </p:pic>
      <p:pic>
        <p:nvPicPr>
          <p:cNvPr id="230" name="Google Shape;230;p32"/>
          <p:cNvPicPr preferRelativeResize="0"/>
          <p:nvPr/>
        </p:nvPicPr>
        <p:blipFill>
          <a:blip r:embed="rId5">
            <a:alphaModFix/>
          </a:blip>
          <a:stretch>
            <a:fillRect/>
          </a:stretch>
        </p:blipFill>
        <p:spPr>
          <a:xfrm>
            <a:off x="6207375" y="914725"/>
            <a:ext cx="639250" cy="6392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Heatmaps</a:t>
            </a:r>
            <a:endParaRPr/>
          </a:p>
        </p:txBody>
      </p:sp>
      <p:pic>
        <p:nvPicPr>
          <p:cNvPr id="236" name="Google Shape;236;p33"/>
          <p:cNvPicPr preferRelativeResize="0"/>
          <p:nvPr/>
        </p:nvPicPr>
        <p:blipFill rotWithShape="1">
          <a:blip r:embed="rId3">
            <a:alphaModFix/>
          </a:blip>
          <a:srcRect r="1603" b="49556"/>
          <a:stretch/>
        </p:blipFill>
        <p:spPr>
          <a:xfrm>
            <a:off x="409575" y="1613400"/>
            <a:ext cx="5681199" cy="2364901"/>
          </a:xfrm>
          <a:prstGeom prst="rect">
            <a:avLst/>
          </a:prstGeom>
          <a:noFill/>
          <a:ln>
            <a:noFill/>
          </a:ln>
        </p:spPr>
      </p:pic>
      <p:pic>
        <p:nvPicPr>
          <p:cNvPr id="237" name="Google Shape;237;p33"/>
          <p:cNvPicPr preferRelativeResize="0"/>
          <p:nvPr/>
        </p:nvPicPr>
        <p:blipFill rotWithShape="1">
          <a:blip r:embed="rId3">
            <a:alphaModFix/>
          </a:blip>
          <a:srcRect l="1414" t="48133" r="52508" b="1422"/>
          <a:stretch/>
        </p:blipFill>
        <p:spPr>
          <a:xfrm>
            <a:off x="6327375" y="1613400"/>
            <a:ext cx="2660568" cy="23649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Time Series</a:t>
            </a:r>
            <a:endParaRPr/>
          </a:p>
        </p:txBody>
      </p:sp>
      <p:pic>
        <p:nvPicPr>
          <p:cNvPr id="243" name="Google Shape;243;p34"/>
          <p:cNvPicPr preferRelativeResize="0"/>
          <p:nvPr/>
        </p:nvPicPr>
        <p:blipFill>
          <a:blip r:embed="rId3">
            <a:alphaModFix/>
          </a:blip>
          <a:stretch>
            <a:fillRect/>
          </a:stretch>
        </p:blipFill>
        <p:spPr>
          <a:xfrm>
            <a:off x="311700" y="1154400"/>
            <a:ext cx="5442668" cy="3820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247"/>
        <p:cNvGrpSpPr/>
        <p:nvPr/>
      </p:nvGrpSpPr>
      <p:grpSpPr>
        <a:xfrm>
          <a:off x="0" y="0"/>
          <a:ext cx="0" cy="0"/>
          <a:chOff x="0" y="0"/>
          <a:chExt cx="0" cy="0"/>
        </a:xfrm>
      </p:grpSpPr>
      <p:sp>
        <p:nvSpPr>
          <p:cNvPr id="248" name="Google Shape;248;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Overlapping Images</a:t>
            </a:r>
            <a:endParaRPr/>
          </a:p>
        </p:txBody>
      </p:sp>
      <p:pic>
        <p:nvPicPr>
          <p:cNvPr id="249" name="Google Shape;249;p35"/>
          <p:cNvPicPr preferRelativeResize="0"/>
          <p:nvPr/>
        </p:nvPicPr>
        <p:blipFill>
          <a:blip r:embed="rId3">
            <a:alphaModFix/>
          </a:blip>
          <a:stretch>
            <a:fillRect/>
          </a:stretch>
        </p:blipFill>
        <p:spPr>
          <a:xfrm>
            <a:off x="311700" y="1170125"/>
            <a:ext cx="3571495" cy="3860775"/>
          </a:xfrm>
          <a:prstGeom prst="rect">
            <a:avLst/>
          </a:prstGeom>
          <a:noFill/>
          <a:ln>
            <a:noFill/>
          </a:ln>
        </p:spPr>
      </p:pic>
      <p:pic>
        <p:nvPicPr>
          <p:cNvPr id="250" name="Google Shape;250;p35"/>
          <p:cNvPicPr preferRelativeResize="0"/>
          <p:nvPr/>
        </p:nvPicPr>
        <p:blipFill>
          <a:blip r:embed="rId4">
            <a:alphaModFix/>
          </a:blip>
          <a:stretch>
            <a:fillRect/>
          </a:stretch>
        </p:blipFill>
        <p:spPr>
          <a:xfrm>
            <a:off x="2581475" y="1170125"/>
            <a:ext cx="4109390" cy="3860777"/>
          </a:xfrm>
          <a:prstGeom prst="rect">
            <a:avLst/>
          </a:prstGeom>
          <a:noFill/>
          <a:ln>
            <a:noFill/>
          </a:ln>
        </p:spPr>
      </p:pic>
      <p:pic>
        <p:nvPicPr>
          <p:cNvPr id="251" name="Google Shape;251;p35"/>
          <p:cNvPicPr preferRelativeResize="0"/>
          <p:nvPr/>
        </p:nvPicPr>
        <p:blipFill>
          <a:blip r:embed="rId5">
            <a:alphaModFix/>
          </a:blip>
          <a:stretch>
            <a:fillRect/>
          </a:stretch>
        </p:blipFill>
        <p:spPr>
          <a:xfrm>
            <a:off x="4572000" y="1170125"/>
            <a:ext cx="4153605" cy="386077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255"/>
        <p:cNvGrpSpPr/>
        <p:nvPr/>
      </p:nvGrpSpPr>
      <p:grpSpPr>
        <a:xfrm>
          <a:off x="0" y="0"/>
          <a:ext cx="0" cy="0"/>
          <a:chOff x="0" y="0"/>
          <a:chExt cx="0" cy="0"/>
        </a:xfrm>
      </p:grpSpPr>
      <p:sp>
        <p:nvSpPr>
          <p:cNvPr id="256" name="Google Shape;256;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Overlapping Images</a:t>
            </a:r>
            <a:endParaRPr/>
          </a:p>
        </p:txBody>
      </p:sp>
      <p:pic>
        <p:nvPicPr>
          <p:cNvPr id="257" name="Google Shape;257;p36"/>
          <p:cNvPicPr preferRelativeResize="0"/>
          <p:nvPr/>
        </p:nvPicPr>
        <p:blipFill>
          <a:blip r:embed="rId3">
            <a:alphaModFix/>
          </a:blip>
          <a:stretch>
            <a:fillRect/>
          </a:stretch>
        </p:blipFill>
        <p:spPr>
          <a:xfrm>
            <a:off x="594625" y="1433950"/>
            <a:ext cx="7954749" cy="3361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Ground Resolution</a:t>
            </a:r>
            <a:endParaRPr/>
          </a:p>
        </p:txBody>
      </p:sp>
      <p:pic>
        <p:nvPicPr>
          <p:cNvPr id="263" name="Google Shape;263;p37"/>
          <p:cNvPicPr preferRelativeResize="0"/>
          <p:nvPr/>
        </p:nvPicPr>
        <p:blipFill>
          <a:blip r:embed="rId3">
            <a:alphaModFix/>
          </a:blip>
          <a:stretch>
            <a:fillRect/>
          </a:stretch>
        </p:blipFill>
        <p:spPr>
          <a:xfrm>
            <a:off x="311700" y="2123000"/>
            <a:ext cx="8520601" cy="177239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Ground Resolution</a:t>
            </a:r>
            <a:endParaRPr/>
          </a:p>
        </p:txBody>
      </p:sp>
      <p:pic>
        <p:nvPicPr>
          <p:cNvPr id="269" name="Google Shape;269;p38"/>
          <p:cNvPicPr preferRelativeResize="0"/>
          <p:nvPr/>
        </p:nvPicPr>
        <p:blipFill>
          <a:blip r:embed="rId3">
            <a:alphaModFix/>
          </a:blip>
          <a:stretch>
            <a:fillRect/>
          </a:stretch>
        </p:blipFill>
        <p:spPr>
          <a:xfrm>
            <a:off x="311700" y="1456975"/>
            <a:ext cx="8520601" cy="3203632"/>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275" name="Google Shape;275;p39"/>
          <p:cNvSpPr txBox="1">
            <a:spLocks noGrp="1"/>
          </p:cNvSpPr>
          <p:nvPr>
            <p:ph type="body" idx="1"/>
          </p:nvPr>
        </p:nvSpPr>
        <p:spPr>
          <a:xfrm>
            <a:off x="311700" y="1017725"/>
            <a:ext cx="8520600" cy="34164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0"/>
              </a:spcBef>
              <a:spcAft>
                <a:spcPts val="0"/>
              </a:spcAft>
              <a:buSzPts val="1800"/>
              <a:buChar char="●"/>
            </a:pPr>
            <a:r>
              <a:rPr lang="en" dirty="0"/>
              <a:t>Effect of Ground Resolution</a:t>
            </a:r>
            <a:endParaRPr dirty="0"/>
          </a:p>
          <a:p>
            <a:pPr marL="457200" marR="0" lvl="0" indent="-342900" algn="l" rtl="0">
              <a:lnSpc>
                <a:spcPct val="150000"/>
              </a:lnSpc>
              <a:spcBef>
                <a:spcPts val="0"/>
              </a:spcBef>
              <a:spcAft>
                <a:spcPts val="0"/>
              </a:spcAft>
              <a:buSzPts val="1800"/>
              <a:buChar char="●"/>
            </a:pPr>
            <a:r>
              <a:rPr lang="en" dirty="0"/>
              <a:t>Point annotations vs Bounding Box annotations</a:t>
            </a:r>
            <a:endParaRPr dirty="0"/>
          </a:p>
          <a:p>
            <a:pPr marL="457200" marR="0" lvl="0" indent="-342900" algn="l" rtl="0">
              <a:lnSpc>
                <a:spcPct val="150000"/>
              </a:lnSpc>
              <a:spcBef>
                <a:spcPts val="0"/>
              </a:spcBef>
              <a:spcAft>
                <a:spcPts val="0"/>
              </a:spcAft>
              <a:buSzPts val="1800"/>
              <a:buChar char="●"/>
            </a:pPr>
            <a:r>
              <a:rPr lang="en" dirty="0"/>
              <a:t>Other imaginable use cases</a:t>
            </a:r>
            <a:endParaRPr dirty="0"/>
          </a:p>
          <a:p>
            <a:pPr marL="914400" marR="0" lvl="1" indent="-317500" algn="l" rtl="0">
              <a:lnSpc>
                <a:spcPct val="150000"/>
              </a:lnSpc>
              <a:spcBef>
                <a:spcPts val="0"/>
              </a:spcBef>
              <a:spcAft>
                <a:spcPts val="0"/>
              </a:spcAft>
              <a:buSzPts val="1400"/>
              <a:buChar char="○"/>
            </a:pPr>
            <a:r>
              <a:rPr lang="en" dirty="0"/>
              <a:t>a) Weed control (Precision Agriculture)   b) Neophyte detection   c) Soil properties</a:t>
            </a:r>
            <a:endParaRPr dirty="0"/>
          </a:p>
          <a:p>
            <a:pPr marL="457200" marR="0" lvl="0" indent="-342900" algn="l" rtl="0">
              <a:lnSpc>
                <a:spcPct val="150000"/>
              </a:lnSpc>
              <a:spcBef>
                <a:spcPts val="0"/>
              </a:spcBef>
              <a:spcAft>
                <a:spcPts val="0"/>
              </a:spcAft>
              <a:buSzPts val="1800"/>
              <a:buChar char="●"/>
            </a:pPr>
            <a:r>
              <a:rPr lang="en" dirty="0"/>
              <a:t>Neural Net Optimizations:</a:t>
            </a:r>
            <a:endParaRPr dirty="0"/>
          </a:p>
          <a:p>
            <a:pPr marL="914400" marR="0" lvl="1" indent="-317500" algn="l" rtl="0">
              <a:lnSpc>
                <a:spcPct val="150000"/>
              </a:lnSpc>
              <a:spcBef>
                <a:spcPts val="0"/>
              </a:spcBef>
              <a:spcAft>
                <a:spcPts val="0"/>
              </a:spcAft>
              <a:buSzPts val="1400"/>
              <a:buChar char="○"/>
            </a:pPr>
            <a:r>
              <a:rPr lang="en" dirty="0"/>
              <a:t>a) 2x Scaling   b) Data augmentation   c) Leveraging Overlapping Images</a:t>
            </a:r>
            <a:endParaRPr dirty="0"/>
          </a:p>
          <a:p>
            <a:pPr marL="457200" lvl="0" indent="-342900" algn="l" rtl="0">
              <a:lnSpc>
                <a:spcPct val="150000"/>
              </a:lnSpc>
              <a:spcBef>
                <a:spcPts val="0"/>
              </a:spcBef>
              <a:spcAft>
                <a:spcPts val="0"/>
              </a:spcAft>
              <a:buSzPts val="1800"/>
              <a:buChar char="●"/>
            </a:pPr>
            <a:r>
              <a:rPr lang="en" dirty="0"/>
              <a:t>Scalability</a:t>
            </a:r>
            <a:endParaRPr dirty="0"/>
          </a:p>
          <a:p>
            <a:pPr marL="457200" lvl="0" indent="-342900" algn="l" rtl="0">
              <a:lnSpc>
                <a:spcPct val="150000"/>
              </a:lnSpc>
              <a:spcBef>
                <a:spcPts val="0"/>
              </a:spcBef>
              <a:spcAft>
                <a:spcPts val="0"/>
              </a:spcAft>
              <a:buSzPts val="1800"/>
              <a:buChar char="●"/>
            </a:pPr>
            <a:r>
              <a:rPr lang="en" dirty="0"/>
              <a:t>Highly Reusable Suite of Tools:</a:t>
            </a:r>
            <a:endParaRPr dirty="0"/>
          </a:p>
          <a:p>
            <a:pPr marL="914400" lvl="1" indent="-317500" algn="l" rtl="0">
              <a:lnSpc>
                <a:spcPct val="150000"/>
              </a:lnSpc>
              <a:spcBef>
                <a:spcPts val="0"/>
              </a:spcBef>
              <a:spcAft>
                <a:spcPts val="0"/>
              </a:spcAft>
              <a:buSzPts val="1400"/>
              <a:buChar char="○"/>
            </a:pPr>
            <a:r>
              <a:rPr lang="en" dirty="0"/>
              <a:t>PhenoAnnotator App available in Google Playstore</a:t>
            </a:r>
            <a:endParaRPr dirty="0"/>
          </a:p>
          <a:p>
            <a:pPr lvl="1">
              <a:lnSpc>
                <a:spcPct val="150000"/>
              </a:lnSpc>
              <a:spcBef>
                <a:spcPts val="0"/>
              </a:spcBef>
            </a:pPr>
            <a:r>
              <a:rPr lang="en" dirty="0"/>
              <a:t>Command Line Interface including Usage Instructions available on Github: </a:t>
            </a:r>
            <a:r>
              <a:rPr lang="en" sz="1100" u="sng" dirty="0">
                <a:solidFill>
                  <a:schemeClr val="accent5"/>
                </a:solidFill>
                <a:hlinkClick r:id="rId3"/>
              </a:rPr>
              <a:t>https://github.com/tschutli/</a:t>
            </a:r>
            <a:r>
              <a:rPr lang="de-CH" sz="1100" u="sng" dirty="0">
                <a:solidFill>
                  <a:schemeClr val="accent5"/>
                </a:solidFill>
              </a:rPr>
              <a:t>Phenotator-Toolbox</a:t>
            </a:r>
            <a:endParaRPr dirty="0"/>
          </a:p>
          <a:p>
            <a:pPr marL="457200" marR="0" lvl="0" indent="0" algn="l" rtl="0">
              <a:lnSpc>
                <a:spcPct val="150000"/>
              </a:lnSpc>
              <a:spcBef>
                <a:spcPts val="1600"/>
              </a:spcBef>
              <a:spcAft>
                <a:spcPts val="160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5">
                                            <p:txEl>
                                              <p:pRg st="0" end="0"/>
                                            </p:txEl>
                                          </p:spTgt>
                                        </p:tgtEl>
                                        <p:attrNameLst>
                                          <p:attrName>style.visibility</p:attrName>
                                        </p:attrNameLst>
                                      </p:cBhvr>
                                      <p:to>
                                        <p:strVal val="visible"/>
                                      </p:to>
                                    </p:set>
                                    <p:animEffect transition="in" filter="fade">
                                      <p:cBhvr>
                                        <p:cTn id="7" dur="1000"/>
                                        <p:tgtEl>
                                          <p:spTgt spid="27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5">
                                            <p:txEl>
                                              <p:pRg st="1" end="1"/>
                                            </p:txEl>
                                          </p:spTgt>
                                        </p:tgtEl>
                                        <p:attrNameLst>
                                          <p:attrName>style.visibility</p:attrName>
                                        </p:attrNameLst>
                                      </p:cBhvr>
                                      <p:to>
                                        <p:strVal val="visible"/>
                                      </p:to>
                                    </p:set>
                                    <p:animEffect transition="in" filter="fade">
                                      <p:cBhvr>
                                        <p:cTn id="12" dur="1000"/>
                                        <p:tgtEl>
                                          <p:spTgt spid="27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5">
                                            <p:txEl>
                                              <p:pRg st="2" end="2"/>
                                            </p:txEl>
                                          </p:spTgt>
                                        </p:tgtEl>
                                        <p:attrNameLst>
                                          <p:attrName>style.visibility</p:attrName>
                                        </p:attrNameLst>
                                      </p:cBhvr>
                                      <p:to>
                                        <p:strVal val="visible"/>
                                      </p:to>
                                    </p:set>
                                    <p:animEffect transition="in" filter="fade">
                                      <p:cBhvr>
                                        <p:cTn id="17" dur="1000"/>
                                        <p:tgtEl>
                                          <p:spTgt spid="27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5">
                                            <p:txEl>
                                              <p:pRg st="3" end="3"/>
                                            </p:txEl>
                                          </p:spTgt>
                                        </p:tgtEl>
                                        <p:attrNameLst>
                                          <p:attrName>style.visibility</p:attrName>
                                        </p:attrNameLst>
                                      </p:cBhvr>
                                      <p:to>
                                        <p:strVal val="visible"/>
                                      </p:to>
                                    </p:set>
                                    <p:animEffect transition="in" filter="fade">
                                      <p:cBhvr>
                                        <p:cTn id="22" dur="1000"/>
                                        <p:tgtEl>
                                          <p:spTgt spid="27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5">
                                            <p:txEl>
                                              <p:pRg st="4" end="4"/>
                                            </p:txEl>
                                          </p:spTgt>
                                        </p:tgtEl>
                                        <p:attrNameLst>
                                          <p:attrName>style.visibility</p:attrName>
                                        </p:attrNameLst>
                                      </p:cBhvr>
                                      <p:to>
                                        <p:strVal val="visible"/>
                                      </p:to>
                                    </p:set>
                                    <p:animEffect transition="in" filter="fade">
                                      <p:cBhvr>
                                        <p:cTn id="27" dur="1000"/>
                                        <p:tgtEl>
                                          <p:spTgt spid="27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75">
                                            <p:txEl>
                                              <p:pRg st="5" end="5"/>
                                            </p:txEl>
                                          </p:spTgt>
                                        </p:tgtEl>
                                        <p:attrNameLst>
                                          <p:attrName>style.visibility</p:attrName>
                                        </p:attrNameLst>
                                      </p:cBhvr>
                                      <p:to>
                                        <p:strVal val="visible"/>
                                      </p:to>
                                    </p:set>
                                    <p:animEffect transition="in" filter="fade">
                                      <p:cBhvr>
                                        <p:cTn id="32" dur="1000"/>
                                        <p:tgtEl>
                                          <p:spTgt spid="27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5">
                                            <p:txEl>
                                              <p:pRg st="6" end="6"/>
                                            </p:txEl>
                                          </p:spTgt>
                                        </p:tgtEl>
                                        <p:attrNameLst>
                                          <p:attrName>style.visibility</p:attrName>
                                        </p:attrNameLst>
                                      </p:cBhvr>
                                      <p:to>
                                        <p:strVal val="visible"/>
                                      </p:to>
                                    </p:set>
                                    <p:animEffect transition="in" filter="fade">
                                      <p:cBhvr>
                                        <p:cTn id="37" dur="1000"/>
                                        <p:tgtEl>
                                          <p:spTgt spid="27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75">
                                            <p:txEl>
                                              <p:pRg st="7" end="7"/>
                                            </p:txEl>
                                          </p:spTgt>
                                        </p:tgtEl>
                                        <p:attrNameLst>
                                          <p:attrName>style.visibility</p:attrName>
                                        </p:attrNameLst>
                                      </p:cBhvr>
                                      <p:to>
                                        <p:strVal val="visible"/>
                                      </p:to>
                                    </p:set>
                                    <p:animEffect transition="in" filter="fade">
                                      <p:cBhvr>
                                        <p:cTn id="42" dur="1000"/>
                                        <p:tgtEl>
                                          <p:spTgt spid="27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75">
                                            <p:txEl>
                                              <p:pRg st="8" end="8"/>
                                            </p:txEl>
                                          </p:spTgt>
                                        </p:tgtEl>
                                        <p:attrNameLst>
                                          <p:attrName>style.visibility</p:attrName>
                                        </p:attrNameLst>
                                      </p:cBhvr>
                                      <p:to>
                                        <p:strVal val="visible"/>
                                      </p:to>
                                    </p:set>
                                    <p:animEffect transition="in" filter="fade">
                                      <p:cBhvr>
                                        <p:cTn id="47" dur="1000"/>
                                        <p:tgtEl>
                                          <p:spTgt spid="275">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75">
                                            <p:txEl>
                                              <p:pRg st="9" end="9"/>
                                            </p:txEl>
                                          </p:spTgt>
                                        </p:tgtEl>
                                        <p:attrNameLst>
                                          <p:attrName>style.visibility</p:attrName>
                                        </p:attrNameLst>
                                      </p:cBhvr>
                                      <p:to>
                                        <p:strVal val="visible"/>
                                      </p:to>
                                    </p:set>
                                    <p:animEffect transition="in" filter="fade">
                                      <p:cBhvr>
                                        <p:cTn id="52" dur="1000"/>
                                        <p:tgtEl>
                                          <p:spTgt spid="27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Questions?</a:t>
            </a:r>
            <a:endParaRPr/>
          </a:p>
        </p:txBody>
      </p:sp>
      <p:pic>
        <p:nvPicPr>
          <p:cNvPr id="281" name="Google Shape;281;p40"/>
          <p:cNvPicPr preferRelativeResize="0"/>
          <p:nvPr/>
        </p:nvPicPr>
        <p:blipFill rotWithShape="1">
          <a:blip r:embed="rId3">
            <a:alphaModFix/>
          </a:blip>
          <a:srcRect t="5795" b="19230"/>
          <a:stretch/>
        </p:blipFill>
        <p:spPr>
          <a:xfrm>
            <a:off x="311700" y="1198925"/>
            <a:ext cx="8520600" cy="34635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the motivation?</a:t>
            </a:r>
            <a:endParaRPr/>
          </a:p>
        </p:txBody>
      </p:sp>
      <p:sp>
        <p:nvSpPr>
          <p:cNvPr id="68" name="Google Shape;68;p15"/>
          <p:cNvSpPr txBox="1">
            <a:spLocks noGrp="1"/>
          </p:cNvSpPr>
          <p:nvPr>
            <p:ph type="body" idx="1"/>
          </p:nvPr>
        </p:nvSpPr>
        <p:spPr>
          <a:xfrm>
            <a:off x="5565500" y="1152475"/>
            <a:ext cx="32670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leucanthemum vulgare: 443</a:t>
            </a:r>
            <a:endParaRPr/>
          </a:p>
          <a:p>
            <a:pPr marL="0" lvl="0" indent="0" algn="l" rtl="0">
              <a:lnSpc>
                <a:spcPct val="100000"/>
              </a:lnSpc>
              <a:spcBef>
                <a:spcPts val="1600"/>
              </a:spcBef>
              <a:spcAft>
                <a:spcPts val="0"/>
              </a:spcAft>
              <a:buNone/>
            </a:pPr>
            <a:r>
              <a:rPr lang="en"/>
              <a:t>ranunculus bulbosus: 388</a:t>
            </a:r>
            <a:endParaRPr/>
          </a:p>
          <a:p>
            <a:pPr marL="0" lvl="0" indent="0" algn="l" rtl="0">
              <a:lnSpc>
                <a:spcPct val="100000"/>
              </a:lnSpc>
              <a:spcBef>
                <a:spcPts val="1600"/>
              </a:spcBef>
              <a:spcAft>
                <a:spcPts val="0"/>
              </a:spcAft>
              <a:buNone/>
            </a:pPr>
            <a:r>
              <a:rPr lang="en"/>
              <a:t>salvia pratensis: 120</a:t>
            </a:r>
            <a:endParaRPr/>
          </a:p>
          <a:p>
            <a:pPr marL="0" lvl="0" indent="0" algn="l" rtl="0">
              <a:lnSpc>
                <a:spcPct val="100000"/>
              </a:lnSpc>
              <a:spcBef>
                <a:spcPts val="1600"/>
              </a:spcBef>
              <a:spcAft>
                <a:spcPts val="0"/>
              </a:spcAft>
              <a:buNone/>
            </a:pPr>
            <a:r>
              <a:rPr lang="en"/>
              <a:t>lotus corniculatus: 160</a:t>
            </a:r>
            <a:endParaRPr/>
          </a:p>
          <a:p>
            <a:pPr marL="0" lvl="0" indent="0" algn="l" rtl="0">
              <a:lnSpc>
                <a:spcPct val="100000"/>
              </a:lnSpc>
              <a:spcBef>
                <a:spcPts val="1600"/>
              </a:spcBef>
              <a:spcAft>
                <a:spcPts val="0"/>
              </a:spcAft>
              <a:buNone/>
            </a:pPr>
            <a:r>
              <a:rPr lang="en"/>
              <a:t>trifolium pratense: 47</a:t>
            </a:r>
            <a:endParaRPr/>
          </a:p>
          <a:p>
            <a:pPr marL="0" lvl="0" indent="0" algn="l" rtl="0">
              <a:lnSpc>
                <a:spcPct val="100000"/>
              </a:lnSpc>
              <a:spcBef>
                <a:spcPts val="1600"/>
              </a:spcBef>
              <a:spcAft>
                <a:spcPts val="0"/>
              </a:spcAft>
              <a:buNone/>
            </a:pPr>
            <a:r>
              <a:rPr lang="en"/>
              <a:t>anthyllis vulneraria: 311</a:t>
            </a:r>
            <a:endParaRPr/>
          </a:p>
          <a:p>
            <a:pPr marL="0" lvl="0" indent="0" algn="l" rtl="0">
              <a:lnSpc>
                <a:spcPct val="100000"/>
              </a:lnSpc>
              <a:spcBef>
                <a:spcPts val="1600"/>
              </a:spcBef>
              <a:spcAft>
                <a:spcPts val="0"/>
              </a:spcAft>
              <a:buNone/>
            </a:pPr>
            <a:r>
              <a:rPr lang="en"/>
              <a:t>carum carvi: 62</a:t>
            </a:r>
            <a:endParaRPr/>
          </a:p>
          <a:p>
            <a:pPr marL="0" lvl="0" indent="0" algn="l" rtl="0">
              <a:spcBef>
                <a:spcPts val="1600"/>
              </a:spcBef>
              <a:spcAft>
                <a:spcPts val="1600"/>
              </a:spcAft>
              <a:buNone/>
            </a:pPr>
            <a:endParaRPr/>
          </a:p>
        </p:txBody>
      </p:sp>
      <p:pic>
        <p:nvPicPr>
          <p:cNvPr id="69" name="Google Shape;69;p15"/>
          <p:cNvPicPr preferRelativeResize="0"/>
          <p:nvPr/>
        </p:nvPicPr>
        <p:blipFill rotWithShape="1">
          <a:blip r:embed="rId3">
            <a:alphaModFix/>
          </a:blip>
          <a:srcRect l="26560" r="6755" b="43889"/>
          <a:stretch/>
        </p:blipFill>
        <p:spPr>
          <a:xfrm>
            <a:off x="311700" y="1675250"/>
            <a:ext cx="3756927" cy="2370846"/>
          </a:xfrm>
          <a:prstGeom prst="rect">
            <a:avLst/>
          </a:prstGeom>
          <a:noFill/>
          <a:ln>
            <a:noFill/>
          </a:ln>
        </p:spPr>
      </p:pic>
      <p:sp>
        <p:nvSpPr>
          <p:cNvPr id="70" name="Google Shape;70;p15"/>
          <p:cNvSpPr/>
          <p:nvPr/>
        </p:nvSpPr>
        <p:spPr>
          <a:xfrm>
            <a:off x="4197413" y="2393125"/>
            <a:ext cx="1239300" cy="9351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this information needed for?</a:t>
            </a:r>
            <a:endParaRPr/>
          </a:p>
        </p:txBody>
      </p:sp>
      <p:sp>
        <p:nvSpPr>
          <p:cNvPr id="76" name="Google Shape;76;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Information is needed for:</a:t>
            </a:r>
            <a:endParaRPr>
              <a:solidFill>
                <a:srgbClr val="000000"/>
              </a:solidFill>
            </a:endParaRPr>
          </a:p>
          <a:p>
            <a:pPr marL="457200" lvl="0" indent="-342900" algn="l" rtl="0">
              <a:spcBef>
                <a:spcPts val="1600"/>
              </a:spcBef>
              <a:spcAft>
                <a:spcPts val="0"/>
              </a:spcAft>
              <a:buClr>
                <a:srgbClr val="000000"/>
              </a:buClr>
              <a:buSzPts val="1800"/>
              <a:buChar char="●"/>
            </a:pPr>
            <a:r>
              <a:rPr lang="en">
                <a:solidFill>
                  <a:srgbClr val="000000"/>
                </a:solidFill>
              </a:rPr>
              <a:t>Studies about Biodiversity</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Studies about Bees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Broad range of other imaginable use cases</a:t>
            </a:r>
            <a:endParaRPr>
              <a:solidFill>
                <a:srgbClr val="000000"/>
              </a:solidFill>
            </a:endParaRPr>
          </a:p>
          <a:p>
            <a:pPr marL="0" lvl="0" indent="0" algn="l" rtl="0">
              <a:spcBef>
                <a:spcPts val="1600"/>
              </a:spcBef>
              <a:spcAft>
                <a:spcPts val="1600"/>
              </a:spcAft>
              <a:buNone/>
            </a:pPr>
            <a:endParaRPr>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10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
                                            <p:txEl>
                                              <p:pRg st="1" end="1"/>
                                            </p:txEl>
                                          </p:spTgt>
                                        </p:tgtEl>
                                        <p:attrNameLst>
                                          <p:attrName>style.visibility</p:attrName>
                                        </p:attrNameLst>
                                      </p:cBhvr>
                                      <p:to>
                                        <p:strVal val="visible"/>
                                      </p:to>
                                    </p:set>
                                    <p:animEffect transition="in" filter="fade">
                                      <p:cBhvr>
                                        <p:cTn id="12" dur="1000"/>
                                        <p:tgtEl>
                                          <p:spTgt spid="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6">
                                            <p:txEl>
                                              <p:pRg st="2" end="2"/>
                                            </p:txEl>
                                          </p:spTgt>
                                        </p:tgtEl>
                                        <p:attrNameLst>
                                          <p:attrName>style.visibility</p:attrName>
                                        </p:attrNameLst>
                                      </p:cBhvr>
                                      <p:to>
                                        <p:strVal val="visible"/>
                                      </p:to>
                                    </p:set>
                                    <p:animEffect transition="in" filter="fade">
                                      <p:cBhvr>
                                        <p:cTn id="17" dur="1000"/>
                                        <p:tgtEl>
                                          <p:spTgt spid="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6">
                                            <p:txEl>
                                              <p:pRg st="3" end="3"/>
                                            </p:txEl>
                                          </p:spTgt>
                                        </p:tgtEl>
                                        <p:attrNameLst>
                                          <p:attrName>style.visibility</p:attrName>
                                        </p:attrNameLst>
                                      </p:cBhvr>
                                      <p:to>
                                        <p:strVal val="visible"/>
                                      </p:to>
                                    </p:set>
                                    <p:animEffect transition="in" filter="fade">
                                      <p:cBhvr>
                                        <p:cTn id="22" dur="1000"/>
                                        <p:tgtEl>
                                          <p:spTgt spid="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6">
                                            <p:txEl>
                                              <p:pRg st="4" end="4"/>
                                            </p:txEl>
                                          </p:spTgt>
                                        </p:tgtEl>
                                        <p:attrNameLst>
                                          <p:attrName>style.visibility</p:attrName>
                                        </p:attrNameLst>
                                      </p:cBhvr>
                                      <p:to>
                                        <p:strVal val="visible"/>
                                      </p:to>
                                    </p:set>
                                    <p:animEffect transition="in" filter="fade">
                                      <p:cBhvr>
                                        <p:cTn id="27" dur="1000"/>
                                        <p:tgtEl>
                                          <p:spTgt spid="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is this information obtained traditionally?</a:t>
            </a:r>
            <a:endParaRPr/>
          </a:p>
        </p:txBody>
      </p:sp>
      <p:pic>
        <p:nvPicPr>
          <p:cNvPr id="82" name="Google Shape;82;p17"/>
          <p:cNvPicPr preferRelativeResize="0"/>
          <p:nvPr/>
        </p:nvPicPr>
        <p:blipFill rotWithShape="1">
          <a:blip r:embed="rId3">
            <a:alphaModFix/>
          </a:blip>
          <a:srcRect t="17319" b="26061"/>
          <a:stretch/>
        </p:blipFill>
        <p:spPr>
          <a:xfrm>
            <a:off x="348238" y="1187450"/>
            <a:ext cx="8447524" cy="35870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the goal of this thesis?</a:t>
            </a:r>
            <a:endParaRPr/>
          </a:p>
        </p:txBody>
      </p:sp>
      <p:sp>
        <p:nvSpPr>
          <p:cNvPr id="88" name="Google Shape;88;p18"/>
          <p:cNvSpPr txBox="1">
            <a:spLocks noGrp="1"/>
          </p:cNvSpPr>
          <p:nvPr>
            <p:ph type="body" idx="1"/>
          </p:nvPr>
        </p:nvSpPr>
        <p:spPr>
          <a:xfrm>
            <a:off x="5318850" y="1152475"/>
            <a:ext cx="35133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leucanthemum vulgare: 443</a:t>
            </a:r>
            <a:endParaRPr/>
          </a:p>
          <a:p>
            <a:pPr marL="0" lvl="0" indent="0" algn="l" rtl="0">
              <a:lnSpc>
                <a:spcPct val="100000"/>
              </a:lnSpc>
              <a:spcBef>
                <a:spcPts val="1600"/>
              </a:spcBef>
              <a:spcAft>
                <a:spcPts val="0"/>
              </a:spcAft>
              <a:buClr>
                <a:schemeClr val="dk1"/>
              </a:buClr>
              <a:buSzPts val="1100"/>
              <a:buFont typeface="Arial"/>
              <a:buNone/>
            </a:pPr>
            <a:r>
              <a:rPr lang="en"/>
              <a:t>ranunculus bulbosus: 388</a:t>
            </a:r>
            <a:endParaRPr/>
          </a:p>
          <a:p>
            <a:pPr marL="0" lvl="0" indent="0" algn="l" rtl="0">
              <a:lnSpc>
                <a:spcPct val="100000"/>
              </a:lnSpc>
              <a:spcBef>
                <a:spcPts val="1600"/>
              </a:spcBef>
              <a:spcAft>
                <a:spcPts val="0"/>
              </a:spcAft>
              <a:buClr>
                <a:schemeClr val="dk1"/>
              </a:buClr>
              <a:buSzPts val="1100"/>
              <a:buFont typeface="Arial"/>
              <a:buNone/>
            </a:pPr>
            <a:r>
              <a:rPr lang="en"/>
              <a:t>salvia pratensis: 120</a:t>
            </a:r>
            <a:endParaRPr/>
          </a:p>
          <a:p>
            <a:pPr marL="0" lvl="0" indent="0" algn="l" rtl="0">
              <a:lnSpc>
                <a:spcPct val="100000"/>
              </a:lnSpc>
              <a:spcBef>
                <a:spcPts val="1600"/>
              </a:spcBef>
              <a:spcAft>
                <a:spcPts val="0"/>
              </a:spcAft>
              <a:buClr>
                <a:schemeClr val="dk1"/>
              </a:buClr>
              <a:buSzPts val="1100"/>
              <a:buFont typeface="Arial"/>
              <a:buNone/>
            </a:pPr>
            <a:r>
              <a:rPr lang="en"/>
              <a:t>lotus corniculatus: 160</a:t>
            </a:r>
            <a:endParaRPr/>
          </a:p>
          <a:p>
            <a:pPr marL="0" lvl="0" indent="0" algn="l" rtl="0">
              <a:lnSpc>
                <a:spcPct val="100000"/>
              </a:lnSpc>
              <a:spcBef>
                <a:spcPts val="1600"/>
              </a:spcBef>
              <a:spcAft>
                <a:spcPts val="0"/>
              </a:spcAft>
              <a:buClr>
                <a:schemeClr val="dk1"/>
              </a:buClr>
              <a:buSzPts val="1100"/>
              <a:buFont typeface="Arial"/>
              <a:buNone/>
            </a:pPr>
            <a:r>
              <a:rPr lang="en"/>
              <a:t>trifolium pratense: 47</a:t>
            </a:r>
            <a:endParaRPr/>
          </a:p>
          <a:p>
            <a:pPr marL="0" lvl="0" indent="0" algn="l" rtl="0">
              <a:lnSpc>
                <a:spcPct val="100000"/>
              </a:lnSpc>
              <a:spcBef>
                <a:spcPts val="1600"/>
              </a:spcBef>
              <a:spcAft>
                <a:spcPts val="0"/>
              </a:spcAft>
              <a:buClr>
                <a:schemeClr val="dk1"/>
              </a:buClr>
              <a:buSzPts val="1100"/>
              <a:buFont typeface="Arial"/>
              <a:buNone/>
            </a:pPr>
            <a:r>
              <a:rPr lang="en"/>
              <a:t>anthyllis vulneraria: 311</a:t>
            </a:r>
            <a:endParaRPr/>
          </a:p>
          <a:p>
            <a:pPr marL="0" lvl="0" indent="0" algn="l" rtl="0">
              <a:lnSpc>
                <a:spcPct val="100000"/>
              </a:lnSpc>
              <a:spcBef>
                <a:spcPts val="1600"/>
              </a:spcBef>
              <a:spcAft>
                <a:spcPts val="1600"/>
              </a:spcAft>
              <a:buNone/>
            </a:pPr>
            <a:r>
              <a:rPr lang="en"/>
              <a:t>carum carvi: 62</a:t>
            </a:r>
            <a:endParaRPr/>
          </a:p>
        </p:txBody>
      </p:sp>
      <p:sp>
        <p:nvSpPr>
          <p:cNvPr id="89" name="Google Shape;89;p18"/>
          <p:cNvSpPr/>
          <p:nvPr/>
        </p:nvSpPr>
        <p:spPr>
          <a:xfrm>
            <a:off x="3864925" y="2308725"/>
            <a:ext cx="1239300" cy="9351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0" name="Google Shape;90;p18"/>
          <p:cNvPicPr preferRelativeResize="0"/>
          <p:nvPr/>
        </p:nvPicPr>
        <p:blipFill rotWithShape="1">
          <a:blip r:embed="rId3">
            <a:alphaModFix/>
          </a:blip>
          <a:srcRect l="24750" r="7438" b="30196"/>
          <a:stretch/>
        </p:blipFill>
        <p:spPr>
          <a:xfrm>
            <a:off x="311700" y="1487475"/>
            <a:ext cx="3338597" cy="257760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a:t>
            </a:r>
            <a:endParaRPr/>
          </a:p>
        </p:txBody>
      </p:sp>
      <p:sp>
        <p:nvSpPr>
          <p:cNvPr id="96" name="Google Shape;96;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marR="0" lvl="0" indent="0" algn="l" rtl="0">
              <a:lnSpc>
                <a:spcPct val="150000"/>
              </a:lnSpc>
              <a:spcBef>
                <a:spcPts val="0"/>
              </a:spcBef>
              <a:spcAft>
                <a:spcPts val="16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a:t>
            </a:r>
            <a:endParaRPr/>
          </a:p>
        </p:txBody>
      </p:sp>
      <p:sp>
        <p:nvSpPr>
          <p:cNvPr id="102" name="Google Shape;102;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0"/>
              </a:spcBef>
              <a:spcAft>
                <a:spcPts val="0"/>
              </a:spcAft>
              <a:buSzPts val="1800"/>
              <a:buAutoNum type="arabicPeriod"/>
            </a:pPr>
            <a:r>
              <a:rPr lang="en"/>
              <a:t>Collect training data</a:t>
            </a:r>
            <a:endParaRPr/>
          </a:p>
          <a:p>
            <a:pPr marL="457200" marR="0" lvl="0" indent="-342900" algn="l" rtl="0">
              <a:lnSpc>
                <a:spcPct val="150000"/>
              </a:lnSpc>
              <a:spcBef>
                <a:spcPts val="0"/>
              </a:spcBef>
              <a:spcAft>
                <a:spcPts val="0"/>
              </a:spcAft>
              <a:buSzPts val="1800"/>
              <a:buAutoNum type="arabicPeriod"/>
            </a:pPr>
            <a:r>
              <a:rPr lang="en"/>
              <a:t>Train and tune a machine learning model</a:t>
            </a:r>
            <a:endParaRPr/>
          </a:p>
          <a:p>
            <a:pPr marL="457200" marR="0" lvl="0" indent="-342900" algn="l" rtl="0">
              <a:lnSpc>
                <a:spcPct val="150000"/>
              </a:lnSpc>
              <a:spcBef>
                <a:spcPts val="0"/>
              </a:spcBef>
              <a:spcAft>
                <a:spcPts val="0"/>
              </a:spcAft>
              <a:buSzPts val="1800"/>
              <a:buAutoNum type="arabicPeriod"/>
            </a:pPr>
            <a:r>
              <a:rPr lang="en"/>
              <a:t>Evaluate the model’s performance</a:t>
            </a:r>
            <a:endParaRPr/>
          </a:p>
          <a:p>
            <a:pPr marL="457200" marR="0" lvl="0" indent="-342900" algn="l" rtl="0">
              <a:lnSpc>
                <a:spcPct val="150000"/>
              </a:lnSpc>
              <a:spcBef>
                <a:spcPts val="0"/>
              </a:spcBef>
              <a:spcAft>
                <a:spcPts val="0"/>
              </a:spcAft>
              <a:buSzPts val="1800"/>
              <a:buAutoNum type="arabicPeriod"/>
            </a:pPr>
            <a:r>
              <a:rPr lang="en"/>
              <a:t>Make predictions using trained model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 Collect Training Data</a:t>
            </a:r>
            <a:endParaRPr/>
          </a:p>
        </p:txBody>
      </p:sp>
      <p:pic>
        <p:nvPicPr>
          <p:cNvPr id="108" name="Google Shape;108;p21"/>
          <p:cNvPicPr preferRelativeResize="0"/>
          <p:nvPr/>
        </p:nvPicPr>
        <p:blipFill rotWithShape="1">
          <a:blip r:embed="rId3">
            <a:alphaModFix/>
          </a:blip>
          <a:srcRect l="23104" r="24071"/>
          <a:stretch/>
        </p:blipFill>
        <p:spPr>
          <a:xfrm>
            <a:off x="311700" y="1455725"/>
            <a:ext cx="2382690" cy="3382971"/>
          </a:xfrm>
          <a:prstGeom prst="rect">
            <a:avLst/>
          </a:prstGeom>
          <a:noFill/>
          <a:ln>
            <a:noFill/>
          </a:ln>
        </p:spPr>
      </p:pic>
      <p:sp>
        <p:nvSpPr>
          <p:cNvPr id="109" name="Google Shape;109;p21"/>
          <p:cNvSpPr txBox="1"/>
          <p:nvPr/>
        </p:nvSpPr>
        <p:spPr>
          <a:xfrm>
            <a:off x="311700" y="1017725"/>
            <a:ext cx="2382600" cy="43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t>1.</a:t>
            </a:r>
            <a:endParaRPr sz="1800" b="1"/>
          </a:p>
        </p:txBody>
      </p:sp>
      <p:sp>
        <p:nvSpPr>
          <p:cNvPr id="110" name="Google Shape;110;p21"/>
          <p:cNvSpPr txBox="1"/>
          <p:nvPr/>
        </p:nvSpPr>
        <p:spPr>
          <a:xfrm>
            <a:off x="3564750" y="1017725"/>
            <a:ext cx="2014500" cy="43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t>2.</a:t>
            </a:r>
            <a:endParaRPr sz="1800" b="1"/>
          </a:p>
        </p:txBody>
      </p:sp>
      <p:sp>
        <p:nvSpPr>
          <p:cNvPr id="111" name="Google Shape;111;p21"/>
          <p:cNvSpPr txBox="1"/>
          <p:nvPr/>
        </p:nvSpPr>
        <p:spPr>
          <a:xfrm>
            <a:off x="6328325" y="1017725"/>
            <a:ext cx="2504100" cy="43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t>3.</a:t>
            </a:r>
            <a:endParaRPr sz="1800" b="1"/>
          </a:p>
        </p:txBody>
      </p:sp>
      <p:pic>
        <p:nvPicPr>
          <p:cNvPr id="112" name="Google Shape;112;p21"/>
          <p:cNvPicPr preferRelativeResize="0"/>
          <p:nvPr/>
        </p:nvPicPr>
        <p:blipFill>
          <a:blip r:embed="rId4">
            <a:alphaModFix/>
          </a:blip>
          <a:stretch>
            <a:fillRect/>
          </a:stretch>
        </p:blipFill>
        <p:spPr>
          <a:xfrm>
            <a:off x="6328315" y="1455725"/>
            <a:ext cx="2538554" cy="3382976"/>
          </a:xfrm>
          <a:prstGeom prst="rect">
            <a:avLst/>
          </a:prstGeom>
          <a:noFill/>
          <a:ln>
            <a:noFill/>
          </a:ln>
        </p:spPr>
      </p:pic>
      <p:pic>
        <p:nvPicPr>
          <p:cNvPr id="113" name="Google Shape;113;p21"/>
          <p:cNvPicPr preferRelativeResize="0"/>
          <p:nvPr/>
        </p:nvPicPr>
        <p:blipFill rotWithShape="1">
          <a:blip r:embed="rId5">
            <a:alphaModFix/>
          </a:blip>
          <a:srcRect r="62821"/>
          <a:stretch/>
        </p:blipFill>
        <p:spPr>
          <a:xfrm>
            <a:off x="3509288" y="1455724"/>
            <a:ext cx="2125422" cy="3382974"/>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1856</Words>
  <Application>Microsoft Office PowerPoint</Application>
  <PresentationFormat>On-screen Show (16:9)</PresentationFormat>
  <Paragraphs>136</Paragraphs>
  <Slides>28</Slides>
  <Notes>28</Notes>
  <HiddenSlides>4</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28</vt:i4>
      </vt:variant>
    </vt:vector>
  </HeadingPairs>
  <TitlesOfParts>
    <vt:vector size="30" baseType="lpstr">
      <vt:lpstr>Arial</vt:lpstr>
      <vt:lpstr>Simple Light</vt:lpstr>
      <vt:lpstr>PowerPoint Presentation</vt:lpstr>
      <vt:lpstr>Outline </vt:lpstr>
      <vt:lpstr>What is the motivation?</vt:lpstr>
      <vt:lpstr>What is this information needed for?</vt:lpstr>
      <vt:lpstr>How is this information obtained traditionally?</vt:lpstr>
      <vt:lpstr>What is the goal of this thesis?</vt:lpstr>
      <vt:lpstr>Method</vt:lpstr>
      <vt:lpstr>Method</vt:lpstr>
      <vt:lpstr>Method: Collect Training Data</vt:lpstr>
      <vt:lpstr>PowerPoint Presentation</vt:lpstr>
      <vt:lpstr>Method: Overlapping Images</vt:lpstr>
      <vt:lpstr>Method: Train a Machine Learning Model</vt:lpstr>
      <vt:lpstr>Method: Making Predictions using Trained Network</vt:lpstr>
      <vt:lpstr>Method: Making Predictions using Trained Network</vt:lpstr>
      <vt:lpstr>Method: Reusable Command Line Interface</vt:lpstr>
      <vt:lpstr>Results: Error Prone Manual Counting </vt:lpstr>
      <vt:lpstr>Results</vt:lpstr>
      <vt:lpstr>Results: Precision and Recall </vt:lpstr>
      <vt:lpstr>Results: Common Errors </vt:lpstr>
      <vt:lpstr>Results: Full Meadow Prediction (730 m2) </vt:lpstr>
      <vt:lpstr>Results: Heatmaps</vt:lpstr>
      <vt:lpstr>Results: Time Series</vt:lpstr>
      <vt:lpstr>Results: Overlapping Images</vt:lpstr>
      <vt:lpstr>Results: Overlapping Images</vt:lpstr>
      <vt:lpstr>Results: Ground Resolution</vt:lpstr>
      <vt:lpstr>Results: Ground Resolution</vt:lpstr>
      <vt:lpstr>Discussion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Johannes Gallmann</cp:lastModifiedBy>
  <cp:revision>1</cp:revision>
  <dcterms:modified xsi:type="dcterms:W3CDTF">2020-05-04T16:36:15Z</dcterms:modified>
</cp:coreProperties>
</file>